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302" r:id="rId2"/>
    <p:sldId id="278" r:id="rId3"/>
    <p:sldId id="258" r:id="rId4"/>
    <p:sldId id="340" r:id="rId5"/>
    <p:sldId id="326" r:id="rId6"/>
    <p:sldId id="339" r:id="rId7"/>
    <p:sldId id="323" r:id="rId8"/>
    <p:sldId id="341" r:id="rId9"/>
    <p:sldId id="291" r:id="rId10"/>
    <p:sldId id="325" r:id="rId11"/>
    <p:sldId id="31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icrosoft Sans Serif" panose="020B0604020202020204" pitchFamily="34" charset="0"/>
      <p:regular r:id="rId18"/>
    </p:embeddedFont>
    <p:embeddedFont>
      <p:font typeface="Red Hat Text" panose="020B0604020202020204" charset="0"/>
      <p:regular r:id="rId19"/>
      <p:bold r:id="rId20"/>
      <p:italic r:id="rId21"/>
      <p:boldItalic r:id="rId22"/>
    </p:embeddedFont>
    <p:embeddedFont>
      <p:font typeface="Zilla Slab" panose="020B0604020202020204" charset="0"/>
      <p:regular r:id="rId23"/>
      <p:bold r:id="rId24"/>
      <p:italic r:id="rId25"/>
    </p:embeddedFont>
    <p:embeddedFont>
      <p:font typeface="Zilla Slab SemiBold" panose="020B0604020202020204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EBF275-717E-4257-B8F3-D571D15F8AED}">
  <a:tblStyle styleId="{39EBF275-717E-4257-B8F3-D571D15F8A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50" baseline="0">
                <a:solidFill>
                  <a:schemeClr val="tx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PROJECT Time Allocation</a:t>
            </a:r>
          </a:p>
        </c:rich>
      </c:tx>
      <c:layout>
        <c:manualLayout>
          <c:xMode val="edge"/>
          <c:yMode val="edge"/>
          <c:x val="0.35782780585292995"/>
          <c:y val="0.46692216972682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50" baseline="0">
              <a:solidFill>
                <a:schemeClr val="tx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104249265458086E-2"/>
          <c:y val="0.46002227195268169"/>
          <c:w val="0.35300520622467263"/>
          <c:h val="0.470416886989692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Allocation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582-4966-8C06-1300D91F67B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582-4966-8C06-1300D91F67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582-4966-8C06-1300D91F67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582-4966-8C06-1300D91F67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 Mining &amp; Data Cleaning</c:v>
                </c:pt>
                <c:pt idx="1">
                  <c:v>Exploratory Data Analysis</c:v>
                </c:pt>
                <c:pt idx="2">
                  <c:v>Model Training &amp; Evaluation</c:v>
                </c:pt>
                <c:pt idx="3">
                  <c:v>Delivery of Results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15</c:v>
                </c:pt>
                <c:pt idx="2">
                  <c:v>30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4-48D9-A380-BC951D7FF8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9361757610265991"/>
          <c:y val="0.57205171966599744"/>
          <c:w val="0.55649715416650003"/>
          <c:h val="0.21198677591371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45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39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51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5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62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975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693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55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46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sldNum" idx="12"/>
          </p:nvPr>
        </p:nvSpPr>
        <p:spPr>
          <a:xfrm>
            <a:off x="8776516" y="4925257"/>
            <a:ext cx="309300" cy="2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1579000" y="4568975"/>
            <a:ext cx="5985900" cy="3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>
            <a:off x="0" y="0"/>
            <a:ext cx="9158200" cy="5151629"/>
            <a:chOff x="0" y="0"/>
            <a:chExt cx="9158200" cy="5151629"/>
          </a:xfrm>
        </p:grpSpPr>
        <p:sp>
          <p:nvSpPr>
            <p:cNvPr id="208" name="Google Shape;208;p9"/>
            <p:cNvSpPr/>
            <p:nvPr/>
          </p:nvSpPr>
          <p:spPr>
            <a:xfrm>
              <a:off x="8070617" y="4241847"/>
              <a:ext cx="1085813" cy="908049"/>
            </a:xfrm>
            <a:custGeom>
              <a:avLst/>
              <a:gdLst/>
              <a:ahLst/>
              <a:cxnLst/>
              <a:rect l="l" t="t" r="r" b="b"/>
              <a:pathLst>
                <a:path w="2569971" h="2149229" extrusionOk="0">
                  <a:moveTo>
                    <a:pt x="2569972" y="2149230"/>
                  </a:moveTo>
                  <a:lnTo>
                    <a:pt x="2569972" y="25345"/>
                  </a:lnTo>
                  <a:cubicBezTo>
                    <a:pt x="2168334" y="-63555"/>
                    <a:pt x="1734947" y="84400"/>
                    <a:pt x="1398524" y="422220"/>
                  </a:cubicBezTo>
                  <a:cubicBezTo>
                    <a:pt x="926909" y="895866"/>
                    <a:pt x="571182" y="1552520"/>
                    <a:pt x="130366" y="1988321"/>
                  </a:cubicBezTo>
                  <a:cubicBezTo>
                    <a:pt x="81090" y="2036961"/>
                    <a:pt x="37338" y="2090936"/>
                    <a:pt x="0" y="2149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829551" y="4937303"/>
              <a:ext cx="329171" cy="214008"/>
            </a:xfrm>
            <a:custGeom>
              <a:avLst/>
              <a:gdLst/>
              <a:ahLst/>
              <a:cxnLst/>
              <a:rect l="l" t="t" r="r" b="b"/>
              <a:pathLst>
                <a:path w="779104" h="506528" extrusionOk="0">
                  <a:moveTo>
                    <a:pt x="619314" y="82920"/>
                  </a:moveTo>
                  <a:cubicBezTo>
                    <a:pt x="429322" y="-42874"/>
                    <a:pt x="209421" y="-26618"/>
                    <a:pt x="75246" y="139054"/>
                  </a:cubicBezTo>
                  <a:cubicBezTo>
                    <a:pt x="5777" y="224842"/>
                    <a:pt x="-11558" y="370575"/>
                    <a:pt x="6856" y="506528"/>
                  </a:cubicBezTo>
                  <a:lnTo>
                    <a:pt x="756156" y="506528"/>
                  </a:lnTo>
                  <a:cubicBezTo>
                    <a:pt x="814831" y="350699"/>
                    <a:pt x="758061" y="174995"/>
                    <a:pt x="619314" y="82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722038" y="4308575"/>
              <a:ext cx="243798" cy="234867"/>
            </a:xfrm>
            <a:custGeom>
              <a:avLst/>
              <a:gdLst/>
              <a:ahLst/>
              <a:cxnLst/>
              <a:rect l="l" t="t" r="r" b="b"/>
              <a:pathLst>
                <a:path w="577036" h="555898" extrusionOk="0">
                  <a:moveTo>
                    <a:pt x="107753" y="489330"/>
                  </a:moveTo>
                  <a:cubicBezTo>
                    <a:pt x="222053" y="594169"/>
                    <a:pt x="385438" y="571182"/>
                    <a:pt x="502024" y="448436"/>
                  </a:cubicBezTo>
                  <a:cubicBezTo>
                    <a:pt x="618610" y="325691"/>
                    <a:pt x="595242" y="133667"/>
                    <a:pt x="460051" y="54292"/>
                  </a:cubicBezTo>
                  <a:cubicBezTo>
                    <a:pt x="324859" y="-25083"/>
                    <a:pt x="175761" y="-22289"/>
                    <a:pt x="65779" y="95123"/>
                  </a:cubicBezTo>
                  <a:cubicBezTo>
                    <a:pt x="-44203" y="212534"/>
                    <a:pt x="-6738" y="384429"/>
                    <a:pt x="107753" y="489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875921" y="4552778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4" h="182642" extrusionOk="0">
                  <a:moveTo>
                    <a:pt x="35360" y="160796"/>
                  </a:moveTo>
                  <a:cubicBezTo>
                    <a:pt x="72951" y="195212"/>
                    <a:pt x="126546" y="187656"/>
                    <a:pt x="164836" y="147334"/>
                  </a:cubicBezTo>
                  <a:cubicBezTo>
                    <a:pt x="203126" y="107011"/>
                    <a:pt x="195443" y="44019"/>
                    <a:pt x="150993" y="17921"/>
                  </a:cubicBezTo>
                  <a:cubicBezTo>
                    <a:pt x="106543" y="-8178"/>
                    <a:pt x="57648" y="-7479"/>
                    <a:pt x="21580" y="31383"/>
                  </a:cubicBezTo>
                  <a:cubicBezTo>
                    <a:pt x="-14488" y="70245"/>
                    <a:pt x="-2233" y="126315"/>
                    <a:pt x="35360" y="160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8685611" y="4745990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5" h="182642" extrusionOk="0">
                  <a:moveTo>
                    <a:pt x="35360" y="160795"/>
                  </a:moveTo>
                  <a:cubicBezTo>
                    <a:pt x="72952" y="195212"/>
                    <a:pt x="126546" y="187656"/>
                    <a:pt x="164836" y="147333"/>
                  </a:cubicBezTo>
                  <a:cubicBezTo>
                    <a:pt x="203127" y="107011"/>
                    <a:pt x="195443" y="44019"/>
                    <a:pt x="150993" y="17920"/>
                  </a:cubicBezTo>
                  <a:cubicBezTo>
                    <a:pt x="106543" y="-8178"/>
                    <a:pt x="57648" y="-7480"/>
                    <a:pt x="21580" y="31382"/>
                  </a:cubicBezTo>
                  <a:cubicBezTo>
                    <a:pt x="-14488" y="70244"/>
                    <a:pt x="-2233" y="126569"/>
                    <a:pt x="35360" y="160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8937243" y="3511160"/>
              <a:ext cx="220957" cy="234823"/>
            </a:xfrm>
            <a:custGeom>
              <a:avLst/>
              <a:gdLst/>
              <a:ahLst/>
              <a:cxnLst/>
              <a:rect l="l" t="t" r="r" b="b"/>
              <a:pathLst>
                <a:path w="522974" h="555794" extrusionOk="0">
                  <a:moveTo>
                    <a:pt x="522975" y="108136"/>
                  </a:moveTo>
                  <a:cubicBezTo>
                    <a:pt x="505385" y="86527"/>
                    <a:pt x="484049" y="68246"/>
                    <a:pt x="460046" y="54161"/>
                  </a:cubicBezTo>
                  <a:cubicBezTo>
                    <a:pt x="324855" y="-25214"/>
                    <a:pt x="175756" y="-22039"/>
                    <a:pt x="65775" y="95055"/>
                  </a:cubicBezTo>
                  <a:cubicBezTo>
                    <a:pt x="-44207" y="212149"/>
                    <a:pt x="-6743" y="384298"/>
                    <a:pt x="107812" y="489200"/>
                  </a:cubicBezTo>
                  <a:cubicBezTo>
                    <a:pt x="222366" y="594102"/>
                    <a:pt x="385497" y="571051"/>
                    <a:pt x="502083" y="448306"/>
                  </a:cubicBezTo>
                  <a:cubicBezTo>
                    <a:pt x="509513" y="440482"/>
                    <a:pt x="516497" y="432234"/>
                    <a:pt x="522975" y="423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462361" y="3342175"/>
              <a:ext cx="365886" cy="352497"/>
            </a:xfrm>
            <a:custGeom>
              <a:avLst/>
              <a:gdLst/>
              <a:ahLst/>
              <a:cxnLst/>
              <a:rect l="l" t="t" r="r" b="b"/>
              <a:pathLst>
                <a:path w="866003" h="834312" extrusionOk="0">
                  <a:moveTo>
                    <a:pt x="161810" y="734363"/>
                  </a:moveTo>
                  <a:cubicBezTo>
                    <a:pt x="333704" y="891779"/>
                    <a:pt x="578560" y="857235"/>
                    <a:pt x="753503" y="673022"/>
                  </a:cubicBezTo>
                  <a:cubicBezTo>
                    <a:pt x="928445" y="488808"/>
                    <a:pt x="893203" y="200582"/>
                    <a:pt x="690511" y="81456"/>
                  </a:cubicBezTo>
                  <a:cubicBezTo>
                    <a:pt x="487818" y="-37670"/>
                    <a:pt x="263854" y="-33416"/>
                    <a:pt x="98754" y="142797"/>
                  </a:cubicBezTo>
                  <a:cubicBezTo>
                    <a:pt x="-66346" y="319009"/>
                    <a:pt x="-10148" y="576946"/>
                    <a:pt x="161810" y="734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908551" y="3618536"/>
              <a:ext cx="1104503" cy="1197384"/>
            </a:xfrm>
            <a:custGeom>
              <a:avLst/>
              <a:gdLst/>
              <a:ahLst/>
              <a:cxnLst/>
              <a:rect l="l" t="t" r="r" b="b"/>
              <a:pathLst>
                <a:path w="2614208" h="2834046" extrusionOk="0">
                  <a:moveTo>
                    <a:pt x="2323490" y="183186"/>
                  </a:moveTo>
                  <a:cubicBezTo>
                    <a:pt x="2686837" y="477445"/>
                    <a:pt x="2687091" y="960298"/>
                    <a:pt x="2448649" y="1373811"/>
                  </a:cubicBezTo>
                  <a:cubicBezTo>
                    <a:pt x="2210207" y="1787323"/>
                    <a:pt x="1805584" y="2167878"/>
                    <a:pt x="1523327" y="2516811"/>
                  </a:cubicBezTo>
                  <a:cubicBezTo>
                    <a:pt x="1241069" y="2865743"/>
                    <a:pt x="719353" y="2954961"/>
                    <a:pt x="332702" y="2641969"/>
                  </a:cubicBezTo>
                  <a:cubicBezTo>
                    <a:pt x="-53950" y="2328978"/>
                    <a:pt x="-114084" y="1769225"/>
                    <a:pt x="207606" y="1451344"/>
                  </a:cubicBezTo>
                  <a:cubicBezTo>
                    <a:pt x="529297" y="1133463"/>
                    <a:pt x="788822" y="654229"/>
                    <a:pt x="1132929" y="308344"/>
                  </a:cubicBezTo>
                  <a:cubicBezTo>
                    <a:pt x="1477035" y="-37541"/>
                    <a:pt x="1960206" y="-111010"/>
                    <a:pt x="2323490" y="183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758086" y="4765674"/>
              <a:ext cx="399748" cy="385287"/>
            </a:xfrm>
            <a:custGeom>
              <a:avLst/>
              <a:gdLst/>
              <a:ahLst/>
              <a:cxnLst/>
              <a:rect l="l" t="t" r="r" b="b"/>
              <a:pathLst>
                <a:path w="946150" h="911923" extrusionOk="0">
                  <a:moveTo>
                    <a:pt x="946150" y="911923"/>
                  </a:moveTo>
                  <a:lnTo>
                    <a:pt x="946150" y="0"/>
                  </a:lnTo>
                  <a:cubicBezTo>
                    <a:pt x="691388" y="18224"/>
                    <a:pt x="448183" y="129477"/>
                    <a:pt x="242126" y="349250"/>
                  </a:cubicBezTo>
                  <a:cubicBezTo>
                    <a:pt x="86296" y="515620"/>
                    <a:pt x="10478" y="711517"/>
                    <a:pt x="0" y="911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928602" cy="1398829"/>
            </a:xfrm>
            <a:custGeom>
              <a:avLst/>
              <a:gdLst/>
              <a:ahLst/>
              <a:cxnLst/>
              <a:rect l="l" t="t" r="r" b="b"/>
              <a:pathLst>
                <a:path w="2159540" h="3253090" extrusionOk="0">
                  <a:moveTo>
                    <a:pt x="0" y="3240024"/>
                  </a:moveTo>
                  <a:cubicBezTo>
                    <a:pt x="573024" y="3314256"/>
                    <a:pt x="1186244" y="3070289"/>
                    <a:pt x="1673670" y="2557018"/>
                  </a:cubicBezTo>
                  <a:cubicBezTo>
                    <a:pt x="2428875" y="1761998"/>
                    <a:pt x="2277428" y="517970"/>
                    <a:pt x="1401699" y="3874"/>
                  </a:cubicBezTo>
                  <a:lnTo>
                    <a:pt x="13949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726483" y="79572"/>
              <a:ext cx="431431" cy="822884"/>
            </a:xfrm>
            <a:custGeom>
              <a:avLst/>
              <a:gdLst/>
              <a:ahLst/>
              <a:cxnLst/>
              <a:rect l="l" t="t" r="r" b="b"/>
              <a:pathLst>
                <a:path w="854318" h="1629473" extrusionOk="0">
                  <a:moveTo>
                    <a:pt x="854318" y="0"/>
                  </a:moveTo>
                  <a:cubicBezTo>
                    <a:pt x="620257" y="19812"/>
                    <a:pt x="387657" y="130937"/>
                    <a:pt x="210999" y="284163"/>
                  </a:cubicBezTo>
                  <a:cubicBezTo>
                    <a:pt x="-109612" y="562420"/>
                    <a:pt x="-62813" y="1253681"/>
                    <a:pt x="337492" y="1473137"/>
                  </a:cubicBezTo>
                  <a:cubicBezTo>
                    <a:pt x="500687" y="1562545"/>
                    <a:pt x="679630" y="1618805"/>
                    <a:pt x="854318" y="1629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31373" y="0"/>
              <a:ext cx="621952" cy="416485"/>
            </a:xfrm>
            <a:custGeom>
              <a:avLst/>
              <a:gdLst/>
              <a:ahLst/>
              <a:cxnLst/>
              <a:rect l="l" t="t" r="r" b="b"/>
              <a:pathLst>
                <a:path w="1446400" h="968569" extrusionOk="0">
                  <a:moveTo>
                    <a:pt x="264712" y="802323"/>
                  </a:moveTo>
                  <a:cubicBezTo>
                    <a:pt x="590086" y="1065594"/>
                    <a:pt x="1031221" y="1006030"/>
                    <a:pt x="1282744" y="695325"/>
                  </a:cubicBezTo>
                  <a:cubicBezTo>
                    <a:pt x="1440669" y="500380"/>
                    <a:pt x="1483404" y="225425"/>
                    <a:pt x="1414824" y="0"/>
                  </a:cubicBezTo>
                  <a:lnTo>
                    <a:pt x="51860" y="0"/>
                  </a:lnTo>
                  <a:cubicBezTo>
                    <a:pt x="-57233" y="300736"/>
                    <a:pt x="2140" y="589661"/>
                    <a:pt x="264712" y="802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8183" y="332909"/>
              <a:ext cx="129584" cy="130031"/>
            </a:xfrm>
            <a:custGeom>
              <a:avLst/>
              <a:gdLst/>
              <a:ahLst/>
              <a:cxnLst/>
              <a:rect l="l" t="t" r="r" b="b"/>
              <a:pathLst>
                <a:path w="301359" h="302398" extrusionOk="0">
                  <a:moveTo>
                    <a:pt x="55186" y="267837"/>
                  </a:moveTo>
                  <a:cubicBezTo>
                    <a:pt x="118095" y="320428"/>
                    <a:pt x="211724" y="312058"/>
                    <a:pt x="264312" y="249149"/>
                  </a:cubicBezTo>
                  <a:cubicBezTo>
                    <a:pt x="265319" y="247942"/>
                    <a:pt x="266307" y="246723"/>
                    <a:pt x="267276" y="245485"/>
                  </a:cubicBezTo>
                  <a:cubicBezTo>
                    <a:pt x="319664" y="180715"/>
                    <a:pt x="311218" y="74035"/>
                    <a:pt x="244988" y="33395"/>
                  </a:cubicBezTo>
                  <a:cubicBezTo>
                    <a:pt x="178757" y="-7245"/>
                    <a:pt x="81221" y="-22358"/>
                    <a:pt x="32898" y="55747"/>
                  </a:cubicBezTo>
                  <a:cubicBezTo>
                    <a:pt x="-15426" y="133852"/>
                    <a:pt x="-12568" y="212782"/>
                    <a:pt x="55186" y="267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490844" y="525033"/>
              <a:ext cx="469118" cy="470813"/>
            </a:xfrm>
            <a:custGeom>
              <a:avLst/>
              <a:gdLst/>
              <a:ahLst/>
              <a:cxnLst/>
              <a:rect l="l" t="t" r="r" b="b"/>
              <a:pathLst>
                <a:path w="928947" h="932303" extrusionOk="0">
                  <a:moveTo>
                    <a:pt x="169604" y="825607"/>
                  </a:moveTo>
                  <a:cubicBezTo>
                    <a:pt x="378328" y="994644"/>
                    <a:pt x="661729" y="956290"/>
                    <a:pt x="823654" y="756773"/>
                  </a:cubicBezTo>
                  <a:cubicBezTo>
                    <a:pt x="985579" y="557256"/>
                    <a:pt x="959226" y="227501"/>
                    <a:pt x="755074" y="102723"/>
                  </a:cubicBezTo>
                  <a:cubicBezTo>
                    <a:pt x="550921" y="-22054"/>
                    <a:pt x="250249" y="-69044"/>
                    <a:pt x="101404" y="171557"/>
                  </a:cubicBezTo>
                  <a:cubicBezTo>
                    <a:pt x="-47439" y="412159"/>
                    <a:pt x="-38740" y="656634"/>
                    <a:pt x="169604" y="825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72798" y="0"/>
              <a:ext cx="160534" cy="142556"/>
            </a:xfrm>
            <a:custGeom>
              <a:avLst/>
              <a:gdLst/>
              <a:ahLst/>
              <a:cxnLst/>
              <a:rect l="l" t="t" r="r" b="b"/>
              <a:pathLst>
                <a:path w="373336" h="331526" extrusionOk="0">
                  <a:moveTo>
                    <a:pt x="21270" y="229743"/>
                  </a:moveTo>
                  <a:cubicBezTo>
                    <a:pt x="69403" y="324993"/>
                    <a:pt x="178179" y="356743"/>
                    <a:pt x="268920" y="310706"/>
                  </a:cubicBezTo>
                  <a:cubicBezTo>
                    <a:pt x="359662" y="264668"/>
                    <a:pt x="403731" y="141161"/>
                    <a:pt x="350010" y="63056"/>
                  </a:cubicBezTo>
                  <a:cubicBezTo>
                    <a:pt x="333677" y="39233"/>
                    <a:pt x="313878" y="17980"/>
                    <a:pt x="291272" y="0"/>
                  </a:cubicBezTo>
                  <a:lnTo>
                    <a:pt x="78357" y="0"/>
                  </a:lnTo>
                  <a:cubicBezTo>
                    <a:pt x="3554" y="61468"/>
                    <a:pt x="-22481" y="143447"/>
                    <a:pt x="21270" y="2297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019887" y="117627"/>
              <a:ext cx="72983" cy="73218"/>
            </a:xfrm>
            <a:custGeom>
              <a:avLst/>
              <a:gdLst/>
              <a:ahLst/>
              <a:cxnLst/>
              <a:rect l="l" t="t" r="r" b="b"/>
              <a:pathLst>
                <a:path w="169729" h="170275" extrusionOk="0">
                  <a:moveTo>
                    <a:pt x="9687" y="123994"/>
                  </a:moveTo>
                  <a:cubicBezTo>
                    <a:pt x="29727" y="164944"/>
                    <a:pt x="79169" y="181894"/>
                    <a:pt x="120120" y="161853"/>
                  </a:cubicBezTo>
                  <a:cubicBezTo>
                    <a:pt x="120844" y="161499"/>
                    <a:pt x="121561" y="161136"/>
                    <a:pt x="122272" y="160761"/>
                  </a:cubicBezTo>
                  <a:cubicBezTo>
                    <a:pt x="163547" y="139869"/>
                    <a:pt x="183550" y="83735"/>
                    <a:pt x="159102" y="48239"/>
                  </a:cubicBezTo>
                  <a:cubicBezTo>
                    <a:pt x="134655" y="12742"/>
                    <a:pt x="88744" y="-17166"/>
                    <a:pt x="46517" y="11409"/>
                  </a:cubicBezTo>
                  <a:cubicBezTo>
                    <a:pt x="4289" y="39984"/>
                    <a:pt x="-12221" y="80814"/>
                    <a:pt x="9687" y="123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613745" y="396271"/>
              <a:ext cx="481225" cy="463494"/>
            </a:xfrm>
            <a:custGeom>
              <a:avLst/>
              <a:gdLst/>
              <a:ahLst/>
              <a:cxnLst/>
              <a:rect l="l" t="t" r="r" b="b"/>
              <a:pathLst>
                <a:path w="1119129" h="1077892" extrusionOk="0">
                  <a:moveTo>
                    <a:pt x="209068" y="948834"/>
                  </a:moveTo>
                  <a:cubicBezTo>
                    <a:pt x="431318" y="1152034"/>
                    <a:pt x="747548" y="1107584"/>
                    <a:pt x="973671" y="869586"/>
                  </a:cubicBezTo>
                  <a:cubicBezTo>
                    <a:pt x="1199795" y="631588"/>
                    <a:pt x="1154392" y="259097"/>
                    <a:pt x="892201" y="105237"/>
                  </a:cubicBezTo>
                  <a:cubicBezTo>
                    <a:pt x="630009" y="-48624"/>
                    <a:pt x="340957" y="-43226"/>
                    <a:pt x="127597" y="184485"/>
                  </a:cubicBezTo>
                  <a:cubicBezTo>
                    <a:pt x="-85763" y="412196"/>
                    <a:pt x="-13055" y="745444"/>
                    <a:pt x="209068" y="9488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012409" y="854477"/>
              <a:ext cx="81470" cy="78536"/>
            </a:xfrm>
            <a:custGeom>
              <a:avLst/>
              <a:gdLst/>
              <a:ahLst/>
              <a:cxnLst/>
              <a:rect l="l" t="t" r="r" b="b"/>
              <a:pathLst>
                <a:path w="189466" h="182642" extrusionOk="0">
                  <a:moveTo>
                    <a:pt x="35446" y="160795"/>
                  </a:moveTo>
                  <a:cubicBezTo>
                    <a:pt x="73038" y="195212"/>
                    <a:pt x="126632" y="187656"/>
                    <a:pt x="164859" y="147333"/>
                  </a:cubicBezTo>
                  <a:cubicBezTo>
                    <a:pt x="203086" y="107011"/>
                    <a:pt x="195466" y="44019"/>
                    <a:pt x="151079" y="17920"/>
                  </a:cubicBezTo>
                  <a:cubicBezTo>
                    <a:pt x="106693" y="-8178"/>
                    <a:pt x="57734" y="-7480"/>
                    <a:pt x="21603" y="31382"/>
                  </a:cubicBezTo>
                  <a:cubicBezTo>
                    <a:pt x="-14529" y="70244"/>
                    <a:pt x="-2210" y="126505"/>
                    <a:pt x="35446" y="1607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081360" y="790702"/>
              <a:ext cx="40781" cy="39267"/>
            </a:xfrm>
            <a:custGeom>
              <a:avLst/>
              <a:gdLst/>
              <a:ahLst/>
              <a:cxnLst/>
              <a:rect l="l" t="t" r="r" b="b"/>
              <a:pathLst>
                <a:path w="94839" h="91318" extrusionOk="0">
                  <a:moveTo>
                    <a:pt x="17660" y="80385"/>
                  </a:moveTo>
                  <a:cubicBezTo>
                    <a:pt x="36710" y="97593"/>
                    <a:pt x="63253" y="93847"/>
                    <a:pt x="82430" y="73654"/>
                  </a:cubicBezTo>
                  <a:cubicBezTo>
                    <a:pt x="98781" y="57569"/>
                    <a:pt x="99004" y="31280"/>
                    <a:pt x="82919" y="14923"/>
                  </a:cubicBezTo>
                  <a:cubicBezTo>
                    <a:pt x="80684" y="12656"/>
                    <a:pt x="78201" y="10649"/>
                    <a:pt x="75508" y="8947"/>
                  </a:cubicBezTo>
                  <a:cubicBezTo>
                    <a:pt x="53283" y="-4070"/>
                    <a:pt x="28836" y="-3753"/>
                    <a:pt x="10802" y="15678"/>
                  </a:cubicBezTo>
                  <a:cubicBezTo>
                    <a:pt x="-7232" y="35109"/>
                    <a:pt x="-1136" y="62859"/>
                    <a:pt x="17660" y="80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0" y="4534168"/>
              <a:ext cx="537284" cy="617461"/>
            </a:xfrm>
            <a:custGeom>
              <a:avLst/>
              <a:gdLst/>
              <a:ahLst/>
              <a:cxnLst/>
              <a:rect l="l" t="t" r="r" b="b"/>
              <a:pathLst>
                <a:path w="1038230" h="1193161" extrusionOk="0">
                  <a:moveTo>
                    <a:pt x="723900" y="163889"/>
                  </a:moveTo>
                  <a:cubicBezTo>
                    <a:pt x="509461" y="-9592"/>
                    <a:pt x="245936" y="-32389"/>
                    <a:pt x="0" y="35302"/>
                  </a:cubicBezTo>
                  <a:lnTo>
                    <a:pt x="0" y="1193161"/>
                  </a:lnTo>
                  <a:lnTo>
                    <a:pt x="952500" y="1193161"/>
                  </a:lnTo>
                  <a:cubicBezTo>
                    <a:pt x="1125398" y="838704"/>
                    <a:pt x="1030586" y="411825"/>
                    <a:pt x="723900" y="1638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4137233"/>
              <a:ext cx="552912" cy="597004"/>
            </a:xfrm>
            <a:custGeom>
              <a:avLst/>
              <a:gdLst/>
              <a:ahLst/>
              <a:cxnLst/>
              <a:rect l="l" t="t" r="r" b="b"/>
              <a:pathLst>
                <a:path w="1068429" h="1153631" extrusionOk="0">
                  <a:moveTo>
                    <a:pt x="826516" y="125612"/>
                  </a:moveTo>
                  <a:cubicBezTo>
                    <a:pt x="538099" y="-65269"/>
                    <a:pt x="204153" y="-40187"/>
                    <a:pt x="0" y="211718"/>
                  </a:cubicBezTo>
                  <a:lnTo>
                    <a:pt x="0" y="211718"/>
                  </a:lnTo>
                  <a:lnTo>
                    <a:pt x="0" y="946730"/>
                  </a:lnTo>
                  <a:cubicBezTo>
                    <a:pt x="25459" y="980563"/>
                    <a:pt x="54926" y="1011183"/>
                    <a:pt x="87757" y="1037917"/>
                  </a:cubicBezTo>
                  <a:cubicBezTo>
                    <a:pt x="316357" y="1222955"/>
                    <a:pt x="680974" y="1180156"/>
                    <a:pt x="914083" y="951810"/>
                  </a:cubicBezTo>
                  <a:cubicBezTo>
                    <a:pt x="1147191" y="723464"/>
                    <a:pt x="1114870" y="316493"/>
                    <a:pt x="826516" y="1256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98370" y="1552192"/>
              <a:ext cx="305940" cy="294713"/>
            </a:xfrm>
            <a:custGeom>
              <a:avLst/>
              <a:gdLst/>
              <a:ahLst/>
              <a:cxnLst/>
              <a:rect l="l" t="t" r="r" b="b"/>
              <a:pathLst>
                <a:path w="711488" h="685378" extrusionOk="0">
                  <a:moveTo>
                    <a:pt x="132928" y="603298"/>
                  </a:moveTo>
                  <a:cubicBezTo>
                    <a:pt x="274152" y="732584"/>
                    <a:pt x="475320" y="704200"/>
                    <a:pt x="619020" y="552879"/>
                  </a:cubicBezTo>
                  <a:cubicBezTo>
                    <a:pt x="762721" y="401558"/>
                    <a:pt x="733955" y="164767"/>
                    <a:pt x="567268" y="66914"/>
                  </a:cubicBezTo>
                  <a:cubicBezTo>
                    <a:pt x="400580" y="-30940"/>
                    <a:pt x="216748" y="-27448"/>
                    <a:pt x="81112" y="117269"/>
                  </a:cubicBezTo>
                  <a:cubicBezTo>
                    <a:pt x="-54524" y="261986"/>
                    <a:pt x="-8296" y="474012"/>
                    <a:pt x="132928" y="603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952853" y="916299"/>
              <a:ext cx="141267" cy="134711"/>
            </a:xfrm>
            <a:custGeom>
              <a:avLst/>
              <a:gdLst/>
              <a:ahLst/>
              <a:cxnLst/>
              <a:rect l="l" t="t" r="r" b="b"/>
              <a:pathLst>
                <a:path w="279737" h="266755" extrusionOk="0">
                  <a:moveTo>
                    <a:pt x="54946" y="241021"/>
                  </a:moveTo>
                  <a:cubicBezTo>
                    <a:pt x="120224" y="276771"/>
                    <a:pt x="200996" y="279883"/>
                    <a:pt x="249002" y="220700"/>
                  </a:cubicBezTo>
                  <a:cubicBezTo>
                    <a:pt x="296944" y="161468"/>
                    <a:pt x="287801" y="74587"/>
                    <a:pt x="228555" y="26644"/>
                  </a:cubicBezTo>
                  <a:cubicBezTo>
                    <a:pt x="169309" y="-21298"/>
                    <a:pt x="86823" y="1562"/>
                    <a:pt x="34499" y="47028"/>
                  </a:cubicBezTo>
                  <a:cubicBezTo>
                    <a:pt x="-17825" y="92494"/>
                    <a:pt x="-10332" y="205270"/>
                    <a:pt x="54946" y="241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383926" y="593893"/>
              <a:ext cx="85607" cy="81645"/>
            </a:xfrm>
            <a:custGeom>
              <a:avLst/>
              <a:gdLst/>
              <a:ahLst/>
              <a:cxnLst/>
              <a:rect l="l" t="t" r="r" b="b"/>
              <a:pathLst>
                <a:path w="169519" h="161673" extrusionOk="0">
                  <a:moveTo>
                    <a:pt x="33311" y="146108"/>
                  </a:moveTo>
                  <a:cubicBezTo>
                    <a:pt x="72871" y="167762"/>
                    <a:pt x="122211" y="169603"/>
                    <a:pt x="150912" y="133726"/>
                  </a:cubicBezTo>
                  <a:cubicBezTo>
                    <a:pt x="179932" y="97829"/>
                    <a:pt x="174408" y="45181"/>
                    <a:pt x="138530" y="16124"/>
                  </a:cubicBezTo>
                  <a:cubicBezTo>
                    <a:pt x="102652" y="-12896"/>
                    <a:pt x="52678" y="947"/>
                    <a:pt x="20928" y="28506"/>
                  </a:cubicBezTo>
                  <a:cubicBezTo>
                    <a:pt x="-10822" y="56065"/>
                    <a:pt x="-6250" y="124391"/>
                    <a:pt x="33311" y="14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0" y="792498"/>
              <a:ext cx="613160" cy="907631"/>
            </a:xfrm>
            <a:custGeom>
              <a:avLst/>
              <a:gdLst/>
              <a:ahLst/>
              <a:cxnLst/>
              <a:rect l="l" t="t" r="r" b="b"/>
              <a:pathLst>
                <a:path w="1425953" h="2110769" extrusionOk="0">
                  <a:moveTo>
                    <a:pt x="1195515" y="146951"/>
                  </a:moveTo>
                  <a:cubicBezTo>
                    <a:pt x="928497" y="-69267"/>
                    <a:pt x="557594" y="-53646"/>
                    <a:pt x="320675" y="238899"/>
                  </a:cubicBezTo>
                  <a:lnTo>
                    <a:pt x="0" y="635012"/>
                  </a:lnTo>
                  <a:lnTo>
                    <a:pt x="0" y="2097861"/>
                  </a:lnTo>
                  <a:cubicBezTo>
                    <a:pt x="226378" y="2145867"/>
                    <a:pt x="483807" y="2058428"/>
                    <a:pt x="607505" y="1861324"/>
                  </a:cubicBezTo>
                  <a:cubicBezTo>
                    <a:pt x="785876" y="1577352"/>
                    <a:pt x="1071055" y="1288681"/>
                    <a:pt x="1287463" y="1021727"/>
                  </a:cubicBezTo>
                  <a:cubicBezTo>
                    <a:pt x="1503445" y="754716"/>
                    <a:pt x="1462291" y="363219"/>
                    <a:pt x="1195515" y="14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08531" y="4607869"/>
              <a:ext cx="144771" cy="138105"/>
            </a:xfrm>
            <a:custGeom>
              <a:avLst/>
              <a:gdLst/>
              <a:ahLst/>
              <a:cxnLst/>
              <a:rect l="l" t="t" r="r" b="b"/>
              <a:pathLst>
                <a:path w="279751" h="266869" extrusionOk="0">
                  <a:moveTo>
                    <a:pt x="54972" y="241141"/>
                  </a:moveTo>
                  <a:cubicBezTo>
                    <a:pt x="120250" y="276891"/>
                    <a:pt x="201022" y="280003"/>
                    <a:pt x="249028" y="220757"/>
                  </a:cubicBezTo>
                  <a:cubicBezTo>
                    <a:pt x="296952" y="161550"/>
                    <a:pt x="287808" y="74701"/>
                    <a:pt x="228600" y="26777"/>
                  </a:cubicBezTo>
                  <a:cubicBezTo>
                    <a:pt x="228594" y="26771"/>
                    <a:pt x="228588" y="26771"/>
                    <a:pt x="228581" y="26765"/>
                  </a:cubicBezTo>
                  <a:cubicBezTo>
                    <a:pt x="169336" y="-21241"/>
                    <a:pt x="86913" y="1365"/>
                    <a:pt x="34525" y="47085"/>
                  </a:cubicBezTo>
                  <a:cubicBezTo>
                    <a:pt x="-17862" y="92805"/>
                    <a:pt x="-10306" y="205390"/>
                    <a:pt x="54972" y="241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sldNum" idx="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3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>
            <a:off x="2385" y="2386"/>
            <a:ext cx="9146643" cy="5143181"/>
            <a:chOff x="3175" y="3175"/>
            <a:chExt cx="12185776" cy="6852093"/>
          </a:xfrm>
        </p:grpSpPr>
        <p:sp>
          <p:nvSpPr>
            <p:cNvPr id="266" name="Google Shape;266;p11"/>
            <p:cNvSpPr/>
            <p:nvPr/>
          </p:nvSpPr>
          <p:spPr>
            <a:xfrm>
              <a:off x="11340814" y="109410"/>
              <a:ext cx="848010" cy="1622615"/>
            </a:xfrm>
            <a:custGeom>
              <a:avLst/>
              <a:gdLst/>
              <a:ahLst/>
              <a:cxnLst/>
              <a:rect l="l" t="t" r="r" b="b"/>
              <a:pathLst>
                <a:path w="848010" h="1622615" extrusionOk="0">
                  <a:moveTo>
                    <a:pt x="848010" y="1622616"/>
                  </a:moveTo>
                  <a:cubicBezTo>
                    <a:pt x="711168" y="1613725"/>
                    <a:pt x="565943" y="1575816"/>
                    <a:pt x="427767" y="1512888"/>
                  </a:cubicBezTo>
                  <a:cubicBezTo>
                    <a:pt x="507587" y="1308989"/>
                    <a:pt x="446246" y="1074293"/>
                    <a:pt x="287432" y="977456"/>
                  </a:cubicBezTo>
                  <a:cubicBezTo>
                    <a:pt x="197517" y="922655"/>
                    <a:pt x="96425" y="887095"/>
                    <a:pt x="2381" y="877253"/>
                  </a:cubicBezTo>
                  <a:cubicBezTo>
                    <a:pt x="-14891" y="632968"/>
                    <a:pt x="62579" y="410972"/>
                    <a:pt x="209963" y="283083"/>
                  </a:cubicBezTo>
                  <a:cubicBezTo>
                    <a:pt x="394938" y="122365"/>
                    <a:pt x="627284" y="19494"/>
                    <a:pt x="848010" y="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0874301" y="990155"/>
              <a:ext cx="922938" cy="925576"/>
            </a:xfrm>
            <a:custGeom>
              <a:avLst/>
              <a:gdLst/>
              <a:ahLst/>
              <a:cxnLst/>
              <a:rect l="l" t="t" r="r" b="b"/>
              <a:pathLst>
                <a:path w="922938" h="925576" extrusionOk="0">
                  <a:moveTo>
                    <a:pt x="460766" y="925513"/>
                  </a:moveTo>
                  <a:cubicBezTo>
                    <a:pt x="355610" y="925513"/>
                    <a:pt x="254772" y="888873"/>
                    <a:pt x="169174" y="819531"/>
                  </a:cubicBezTo>
                  <a:cubicBezTo>
                    <a:pt x="-29707" y="658495"/>
                    <a:pt x="-54409" y="421767"/>
                    <a:pt x="101292" y="169990"/>
                  </a:cubicBezTo>
                  <a:cubicBezTo>
                    <a:pt x="170063" y="58801"/>
                    <a:pt x="278712" y="0"/>
                    <a:pt x="415427" y="0"/>
                  </a:cubicBezTo>
                  <a:cubicBezTo>
                    <a:pt x="521980" y="0"/>
                    <a:pt x="644027" y="37211"/>
                    <a:pt x="750643" y="102172"/>
                  </a:cubicBezTo>
                  <a:cubicBezTo>
                    <a:pt x="837194" y="154940"/>
                    <a:pt x="895805" y="247333"/>
                    <a:pt x="915743" y="362522"/>
                  </a:cubicBezTo>
                  <a:cubicBezTo>
                    <a:pt x="939683" y="501015"/>
                    <a:pt x="903043" y="646367"/>
                    <a:pt x="818398" y="751205"/>
                  </a:cubicBezTo>
                  <a:cubicBezTo>
                    <a:pt x="728673" y="862013"/>
                    <a:pt x="598307" y="925576"/>
                    <a:pt x="460766" y="92557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9813163" y="4711890"/>
              <a:ext cx="2375661" cy="2142934"/>
            </a:xfrm>
            <a:custGeom>
              <a:avLst/>
              <a:gdLst/>
              <a:ahLst/>
              <a:cxnLst/>
              <a:rect l="l" t="t" r="r" b="b"/>
              <a:pathLst>
                <a:path w="2375661" h="2142934" extrusionOk="0">
                  <a:moveTo>
                    <a:pt x="0" y="2142935"/>
                  </a:moveTo>
                  <a:cubicBezTo>
                    <a:pt x="25781" y="2071243"/>
                    <a:pt x="28321" y="1993265"/>
                    <a:pt x="7303" y="1920050"/>
                  </a:cubicBezTo>
                  <a:cubicBezTo>
                    <a:pt x="178181" y="1739710"/>
                    <a:pt x="338074" y="1526350"/>
                    <a:pt x="474726" y="1340675"/>
                  </a:cubicBezTo>
                  <a:cubicBezTo>
                    <a:pt x="662559" y="1297610"/>
                    <a:pt x="830580" y="1192822"/>
                    <a:pt x="951865" y="1043051"/>
                  </a:cubicBezTo>
                  <a:cubicBezTo>
                    <a:pt x="1043115" y="930338"/>
                    <a:pt x="1145731" y="815912"/>
                    <a:pt x="1254379" y="694690"/>
                  </a:cubicBezTo>
                  <a:cubicBezTo>
                    <a:pt x="1295781" y="648589"/>
                    <a:pt x="1338517" y="600900"/>
                    <a:pt x="1380744" y="553149"/>
                  </a:cubicBezTo>
                  <a:cubicBezTo>
                    <a:pt x="1399413" y="588029"/>
                    <a:pt x="1423924" y="619481"/>
                    <a:pt x="1453134" y="646176"/>
                  </a:cubicBezTo>
                  <a:cubicBezTo>
                    <a:pt x="1499044" y="689337"/>
                    <a:pt x="1559623" y="713423"/>
                    <a:pt x="1622616" y="713550"/>
                  </a:cubicBezTo>
                  <a:cubicBezTo>
                    <a:pt x="1704022" y="713550"/>
                    <a:pt x="1785493" y="675069"/>
                    <a:pt x="1851914" y="605092"/>
                  </a:cubicBezTo>
                  <a:cubicBezTo>
                    <a:pt x="1909318" y="545840"/>
                    <a:pt x="1936306" y="463506"/>
                    <a:pt x="1925193" y="381762"/>
                  </a:cubicBezTo>
                  <a:cubicBezTo>
                    <a:pt x="1915541" y="308527"/>
                    <a:pt x="1872742" y="243795"/>
                    <a:pt x="1809179" y="206184"/>
                  </a:cubicBezTo>
                  <a:cubicBezTo>
                    <a:pt x="1776285" y="186500"/>
                    <a:pt x="1740726" y="171539"/>
                    <a:pt x="1703642" y="161734"/>
                  </a:cubicBezTo>
                  <a:cubicBezTo>
                    <a:pt x="1729422" y="127063"/>
                    <a:pt x="1752918" y="94170"/>
                    <a:pt x="1775143" y="61786"/>
                  </a:cubicBezTo>
                  <a:cubicBezTo>
                    <a:pt x="1894522" y="21304"/>
                    <a:pt x="2019681" y="438"/>
                    <a:pt x="2145729" y="0"/>
                  </a:cubicBezTo>
                  <a:cubicBezTo>
                    <a:pt x="2223071" y="-38"/>
                    <a:pt x="2300161" y="8267"/>
                    <a:pt x="2375662" y="24765"/>
                  </a:cubicBezTo>
                  <a:lnTo>
                    <a:pt x="2375662" y="1231265"/>
                  </a:lnTo>
                  <a:cubicBezTo>
                    <a:pt x="2108200" y="1251077"/>
                    <a:pt x="1871599" y="1368869"/>
                    <a:pt x="1672527" y="1581468"/>
                  </a:cubicBezTo>
                  <a:cubicBezTo>
                    <a:pt x="1525333" y="1738567"/>
                    <a:pt x="1441387" y="1932686"/>
                    <a:pt x="1429639" y="2142935"/>
                  </a:cubicBezTo>
                  <a:close/>
                  <a:moveTo>
                    <a:pt x="1352232" y="1184593"/>
                  </a:moveTo>
                  <a:cubicBezTo>
                    <a:pt x="1324928" y="1184739"/>
                    <a:pt x="1298893" y="1196460"/>
                    <a:pt x="1280731" y="1216850"/>
                  </a:cubicBezTo>
                  <a:cubicBezTo>
                    <a:pt x="1265428" y="1232890"/>
                    <a:pt x="1257364" y="1254468"/>
                    <a:pt x="1258316" y="1276604"/>
                  </a:cubicBezTo>
                  <a:cubicBezTo>
                    <a:pt x="1260157" y="1305179"/>
                    <a:pt x="1273239" y="1331868"/>
                    <a:pt x="1294702" y="1350836"/>
                  </a:cubicBezTo>
                  <a:cubicBezTo>
                    <a:pt x="1310195" y="1365377"/>
                    <a:pt x="1330643" y="1373480"/>
                    <a:pt x="1351852" y="1373505"/>
                  </a:cubicBezTo>
                  <a:cubicBezTo>
                    <a:pt x="1379156" y="1373505"/>
                    <a:pt x="1406462" y="1360805"/>
                    <a:pt x="1428687" y="1337246"/>
                  </a:cubicBezTo>
                  <a:cubicBezTo>
                    <a:pt x="1447991" y="1317301"/>
                    <a:pt x="1457071" y="1289615"/>
                    <a:pt x="1453325" y="1262126"/>
                  </a:cubicBezTo>
                  <a:cubicBezTo>
                    <a:pt x="1450022" y="1237431"/>
                    <a:pt x="1435608" y="1215600"/>
                    <a:pt x="1414208" y="1202881"/>
                  </a:cubicBezTo>
                  <a:cubicBezTo>
                    <a:pt x="1395540" y="1191412"/>
                    <a:pt x="1374140" y="1185107"/>
                    <a:pt x="1352232" y="1184593"/>
                  </a:cubicBezTo>
                  <a:close/>
                  <a:moveTo>
                    <a:pt x="1801749" y="728281"/>
                  </a:moveTo>
                  <a:cubicBezTo>
                    <a:pt x="1774444" y="728402"/>
                    <a:pt x="1748472" y="740105"/>
                    <a:pt x="1730248" y="760476"/>
                  </a:cubicBezTo>
                  <a:cubicBezTo>
                    <a:pt x="1714944" y="776516"/>
                    <a:pt x="1706880" y="798093"/>
                    <a:pt x="1707832" y="820230"/>
                  </a:cubicBezTo>
                  <a:cubicBezTo>
                    <a:pt x="1709674" y="848805"/>
                    <a:pt x="1722755" y="875494"/>
                    <a:pt x="1744218" y="894461"/>
                  </a:cubicBezTo>
                  <a:cubicBezTo>
                    <a:pt x="1759712" y="909028"/>
                    <a:pt x="1780095" y="917137"/>
                    <a:pt x="1801368" y="917131"/>
                  </a:cubicBezTo>
                  <a:cubicBezTo>
                    <a:pt x="1828673" y="917131"/>
                    <a:pt x="1855978" y="904431"/>
                    <a:pt x="1878203" y="880872"/>
                  </a:cubicBezTo>
                  <a:cubicBezTo>
                    <a:pt x="1897507" y="860933"/>
                    <a:pt x="1906588" y="833247"/>
                    <a:pt x="1902841" y="805751"/>
                  </a:cubicBezTo>
                  <a:cubicBezTo>
                    <a:pt x="1899603" y="781044"/>
                    <a:pt x="1885188" y="759200"/>
                    <a:pt x="1863725" y="746506"/>
                  </a:cubicBezTo>
                  <a:cubicBezTo>
                    <a:pt x="1845056" y="735057"/>
                    <a:pt x="1823656" y="728770"/>
                    <a:pt x="1801749" y="728281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11077757" y="5902769"/>
              <a:ext cx="183129" cy="176276"/>
            </a:xfrm>
            <a:custGeom>
              <a:avLst/>
              <a:gdLst/>
              <a:ahLst/>
              <a:cxnLst/>
              <a:rect l="l" t="t" r="r" b="b"/>
              <a:pathLst>
                <a:path w="183129" h="176276" extrusionOk="0">
                  <a:moveTo>
                    <a:pt x="87193" y="176276"/>
                  </a:moveTo>
                  <a:cubicBezTo>
                    <a:pt x="67572" y="176219"/>
                    <a:pt x="48712" y="168701"/>
                    <a:pt x="34424" y="155258"/>
                  </a:cubicBezTo>
                  <a:cubicBezTo>
                    <a:pt x="14232" y="137420"/>
                    <a:pt x="1849" y="112313"/>
                    <a:pt x="72" y="85408"/>
                  </a:cubicBezTo>
                  <a:cubicBezTo>
                    <a:pt x="-818" y="64979"/>
                    <a:pt x="6611" y="45066"/>
                    <a:pt x="20773" y="30290"/>
                  </a:cubicBezTo>
                  <a:cubicBezTo>
                    <a:pt x="37790" y="11176"/>
                    <a:pt x="62048" y="165"/>
                    <a:pt x="87637" y="0"/>
                  </a:cubicBezTo>
                  <a:cubicBezTo>
                    <a:pt x="108402" y="514"/>
                    <a:pt x="128659" y="6521"/>
                    <a:pt x="146311" y="17399"/>
                  </a:cubicBezTo>
                  <a:cubicBezTo>
                    <a:pt x="166061" y="29153"/>
                    <a:pt x="179332" y="49295"/>
                    <a:pt x="182380" y="72072"/>
                  </a:cubicBezTo>
                  <a:cubicBezTo>
                    <a:pt x="185809" y="97650"/>
                    <a:pt x="177363" y="123399"/>
                    <a:pt x="159393" y="141922"/>
                  </a:cubicBezTo>
                  <a:cubicBezTo>
                    <a:pt x="138437" y="164021"/>
                    <a:pt x="112784" y="176213"/>
                    <a:pt x="87193" y="17621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1672262" y="2985960"/>
              <a:ext cx="516689" cy="549529"/>
            </a:xfrm>
            <a:custGeom>
              <a:avLst/>
              <a:gdLst/>
              <a:ahLst/>
              <a:cxnLst/>
              <a:rect l="l" t="t" r="r" b="b"/>
              <a:pathLst>
                <a:path w="516689" h="549529" extrusionOk="0">
                  <a:moveTo>
                    <a:pt x="271897" y="549529"/>
                  </a:moveTo>
                  <a:cubicBezTo>
                    <a:pt x="210493" y="549370"/>
                    <a:pt x="151501" y="525850"/>
                    <a:pt x="106797" y="483743"/>
                  </a:cubicBezTo>
                  <a:cubicBezTo>
                    <a:pt x="42091" y="424498"/>
                    <a:pt x="3229" y="345440"/>
                    <a:pt x="244" y="266827"/>
                  </a:cubicBezTo>
                  <a:cubicBezTo>
                    <a:pt x="-2677" y="202825"/>
                    <a:pt x="20755" y="140417"/>
                    <a:pt x="65014" y="94107"/>
                  </a:cubicBezTo>
                  <a:cubicBezTo>
                    <a:pt x="122672" y="32512"/>
                    <a:pt x="194681" y="0"/>
                    <a:pt x="273294" y="0"/>
                  </a:cubicBezTo>
                  <a:cubicBezTo>
                    <a:pt x="332413" y="0"/>
                    <a:pt x="395341" y="18605"/>
                    <a:pt x="455349" y="53848"/>
                  </a:cubicBezTo>
                  <a:cubicBezTo>
                    <a:pt x="478717" y="67526"/>
                    <a:pt x="499481" y="85236"/>
                    <a:pt x="516690" y="106172"/>
                  </a:cubicBezTo>
                  <a:lnTo>
                    <a:pt x="516690" y="419418"/>
                  </a:lnTo>
                  <a:cubicBezTo>
                    <a:pt x="510467" y="427673"/>
                    <a:pt x="503735" y="435559"/>
                    <a:pt x="496624" y="443039"/>
                  </a:cubicBezTo>
                  <a:cubicBezTo>
                    <a:pt x="431409" y="511683"/>
                    <a:pt x="351653" y="549529"/>
                    <a:pt x="272024" y="549529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0550466" y="2586863"/>
              <a:ext cx="859831" cy="722757"/>
            </a:xfrm>
            <a:custGeom>
              <a:avLst/>
              <a:gdLst/>
              <a:ahLst/>
              <a:cxnLst/>
              <a:rect l="l" t="t" r="r" b="b"/>
              <a:pathLst>
                <a:path w="859831" h="722757" extrusionOk="0">
                  <a:moveTo>
                    <a:pt x="154363" y="722757"/>
                  </a:moveTo>
                  <a:cubicBezTo>
                    <a:pt x="70924" y="643763"/>
                    <a:pt x="17330" y="542989"/>
                    <a:pt x="3551" y="438912"/>
                  </a:cubicBezTo>
                  <a:cubicBezTo>
                    <a:pt x="-11436" y="326454"/>
                    <a:pt x="21203" y="223710"/>
                    <a:pt x="97912" y="141795"/>
                  </a:cubicBezTo>
                  <a:cubicBezTo>
                    <a:pt x="184843" y="49022"/>
                    <a:pt x="293364" y="0"/>
                    <a:pt x="411728" y="0"/>
                  </a:cubicBezTo>
                  <a:cubicBezTo>
                    <a:pt x="500628" y="0"/>
                    <a:pt x="595498" y="28004"/>
                    <a:pt x="685731" y="81026"/>
                  </a:cubicBezTo>
                  <a:cubicBezTo>
                    <a:pt x="779076" y="136360"/>
                    <a:pt x="841877" y="231496"/>
                    <a:pt x="856038" y="339090"/>
                  </a:cubicBezTo>
                  <a:cubicBezTo>
                    <a:pt x="872802" y="458026"/>
                    <a:pt x="833496" y="577786"/>
                    <a:pt x="748088" y="667703"/>
                  </a:cubicBezTo>
                  <a:cubicBezTo>
                    <a:pt x="743897" y="672084"/>
                    <a:pt x="739706" y="676339"/>
                    <a:pt x="735388" y="680403"/>
                  </a:cubicBezTo>
                  <a:cubicBezTo>
                    <a:pt x="661093" y="657815"/>
                    <a:pt x="583877" y="646367"/>
                    <a:pt x="506216" y="646430"/>
                  </a:cubicBezTo>
                  <a:cubicBezTo>
                    <a:pt x="384932" y="647167"/>
                    <a:pt x="265107" y="673164"/>
                    <a:pt x="154363" y="72275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1788393" y="1763128"/>
              <a:ext cx="273276" cy="260553"/>
            </a:xfrm>
            <a:custGeom>
              <a:avLst/>
              <a:gdLst/>
              <a:ahLst/>
              <a:cxnLst/>
              <a:rect l="l" t="t" r="r" b="b"/>
              <a:pathLst>
                <a:path w="273276" h="260553" extrusionOk="0">
                  <a:moveTo>
                    <a:pt x="145733" y="260553"/>
                  </a:moveTo>
                  <a:cubicBezTo>
                    <a:pt x="113285" y="259931"/>
                    <a:pt x="81471" y="251200"/>
                    <a:pt x="53277" y="235153"/>
                  </a:cubicBezTo>
                  <a:cubicBezTo>
                    <a:pt x="24702" y="219469"/>
                    <a:pt x="5080" y="186385"/>
                    <a:pt x="826" y="146571"/>
                  </a:cubicBezTo>
                  <a:cubicBezTo>
                    <a:pt x="-3428" y="106756"/>
                    <a:pt x="8954" y="67513"/>
                    <a:pt x="33401" y="46304"/>
                  </a:cubicBezTo>
                  <a:cubicBezTo>
                    <a:pt x="66739" y="17348"/>
                    <a:pt x="109601" y="13"/>
                    <a:pt x="148463" y="13"/>
                  </a:cubicBezTo>
                  <a:cubicBezTo>
                    <a:pt x="175705" y="-393"/>
                    <a:pt x="202185" y="8801"/>
                    <a:pt x="223330" y="25984"/>
                  </a:cubicBezTo>
                  <a:cubicBezTo>
                    <a:pt x="281115" y="72873"/>
                    <a:pt x="290068" y="157683"/>
                    <a:pt x="243333" y="215595"/>
                  </a:cubicBezTo>
                  <a:cubicBezTo>
                    <a:pt x="219584" y="244951"/>
                    <a:pt x="183515" y="261557"/>
                    <a:pt x="145733" y="26049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0663692" y="1125849"/>
              <a:ext cx="162747" cy="155355"/>
            </a:xfrm>
            <a:custGeom>
              <a:avLst/>
              <a:gdLst/>
              <a:ahLst/>
              <a:cxnLst/>
              <a:rect l="l" t="t" r="r" b="b"/>
              <a:pathLst>
                <a:path w="162747" h="155355" extrusionOk="0">
                  <a:moveTo>
                    <a:pt x="87049" y="155326"/>
                  </a:moveTo>
                  <a:cubicBezTo>
                    <a:pt x="67617" y="154952"/>
                    <a:pt x="48567" y="149738"/>
                    <a:pt x="31613" y="140150"/>
                  </a:cubicBezTo>
                  <a:cubicBezTo>
                    <a:pt x="14658" y="130815"/>
                    <a:pt x="3038" y="111130"/>
                    <a:pt x="498" y="87445"/>
                  </a:cubicBezTo>
                  <a:cubicBezTo>
                    <a:pt x="-2042" y="63759"/>
                    <a:pt x="5260" y="40328"/>
                    <a:pt x="19548" y="27691"/>
                  </a:cubicBezTo>
                  <a:cubicBezTo>
                    <a:pt x="38598" y="10711"/>
                    <a:pt x="62982" y="920"/>
                    <a:pt x="88509" y="5"/>
                  </a:cubicBezTo>
                  <a:cubicBezTo>
                    <a:pt x="104702" y="-192"/>
                    <a:pt x="120386" y="5263"/>
                    <a:pt x="132959" y="15436"/>
                  </a:cubicBezTo>
                  <a:cubicBezTo>
                    <a:pt x="167439" y="43420"/>
                    <a:pt x="172774" y="94055"/>
                    <a:pt x="144833" y="128593"/>
                  </a:cubicBezTo>
                  <a:cubicBezTo>
                    <a:pt x="130673" y="146081"/>
                    <a:pt x="109146" y="155967"/>
                    <a:pt x="86667" y="155326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9242388" y="3239770"/>
              <a:ext cx="2607895" cy="2827210"/>
            </a:xfrm>
            <a:custGeom>
              <a:avLst/>
              <a:gdLst/>
              <a:ahLst/>
              <a:cxnLst/>
              <a:rect l="l" t="t" r="r" b="b"/>
              <a:pathLst>
                <a:path w="2607895" h="2827210" extrusionOk="0">
                  <a:moveTo>
                    <a:pt x="860716" y="2827211"/>
                  </a:moveTo>
                  <a:cubicBezTo>
                    <a:pt x="669073" y="2827211"/>
                    <a:pt x="486066" y="2761044"/>
                    <a:pt x="331570" y="2635885"/>
                  </a:cubicBezTo>
                  <a:cubicBezTo>
                    <a:pt x="133577" y="2475547"/>
                    <a:pt x="13118" y="2243391"/>
                    <a:pt x="989" y="1998980"/>
                  </a:cubicBezTo>
                  <a:cubicBezTo>
                    <a:pt x="-9488" y="1786382"/>
                    <a:pt x="63537" y="1591437"/>
                    <a:pt x="206666" y="1450022"/>
                  </a:cubicBezTo>
                  <a:cubicBezTo>
                    <a:pt x="366686" y="1291844"/>
                    <a:pt x="508481" y="1097788"/>
                    <a:pt x="658531" y="892365"/>
                  </a:cubicBezTo>
                  <a:cubicBezTo>
                    <a:pt x="806296" y="690118"/>
                    <a:pt x="959077" y="480949"/>
                    <a:pt x="1131988" y="307277"/>
                  </a:cubicBezTo>
                  <a:cubicBezTo>
                    <a:pt x="1329346" y="109093"/>
                    <a:pt x="1571662" y="0"/>
                    <a:pt x="1814359" y="0"/>
                  </a:cubicBezTo>
                  <a:cubicBezTo>
                    <a:pt x="1996730" y="0"/>
                    <a:pt x="2170975" y="63055"/>
                    <a:pt x="2318358" y="182372"/>
                  </a:cubicBezTo>
                  <a:cubicBezTo>
                    <a:pt x="2489808" y="321120"/>
                    <a:pt x="2588932" y="510730"/>
                    <a:pt x="2605379" y="730695"/>
                  </a:cubicBezTo>
                  <a:cubicBezTo>
                    <a:pt x="2620872" y="936879"/>
                    <a:pt x="2564611" y="1157605"/>
                    <a:pt x="2442755" y="1368933"/>
                  </a:cubicBezTo>
                  <a:cubicBezTo>
                    <a:pt x="2281656" y="1648333"/>
                    <a:pt x="2047213" y="1909699"/>
                    <a:pt x="1820455" y="2162683"/>
                  </a:cubicBezTo>
                  <a:cubicBezTo>
                    <a:pt x="1711743" y="2283905"/>
                    <a:pt x="1609063" y="2398458"/>
                    <a:pt x="1517623" y="2511362"/>
                  </a:cubicBezTo>
                  <a:cubicBezTo>
                    <a:pt x="1355063" y="2712021"/>
                    <a:pt x="1115605" y="2827211"/>
                    <a:pt x="860716" y="2827211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1249025" y="5949505"/>
              <a:ext cx="939800" cy="905319"/>
            </a:xfrm>
            <a:custGeom>
              <a:avLst/>
              <a:gdLst/>
              <a:ahLst/>
              <a:cxnLst/>
              <a:rect l="l" t="t" r="r" b="b"/>
              <a:pathLst>
                <a:path w="939800" h="905319" extrusionOk="0">
                  <a:moveTo>
                    <a:pt x="0" y="905320"/>
                  </a:moveTo>
                  <a:cubicBezTo>
                    <a:pt x="11747" y="696659"/>
                    <a:pt x="95250" y="504127"/>
                    <a:pt x="241300" y="348171"/>
                  </a:cubicBezTo>
                  <a:cubicBezTo>
                    <a:pt x="439166" y="136970"/>
                    <a:pt x="674180" y="19812"/>
                    <a:pt x="939800" y="0"/>
                  </a:cubicBezTo>
                  <a:lnTo>
                    <a:pt x="939800" y="905320"/>
                  </a:ln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9055701" y="6354953"/>
              <a:ext cx="772367" cy="500315"/>
            </a:xfrm>
            <a:custGeom>
              <a:avLst/>
              <a:gdLst/>
              <a:ahLst/>
              <a:cxnLst/>
              <a:rect l="l" t="t" r="r" b="b"/>
              <a:pathLst>
                <a:path w="772367" h="500315" extrusionOk="0">
                  <a:moveTo>
                    <a:pt x="6574" y="499872"/>
                  </a:moveTo>
                  <a:cubicBezTo>
                    <a:pt x="-13175" y="350012"/>
                    <a:pt x="12162" y="214693"/>
                    <a:pt x="74645" y="137922"/>
                  </a:cubicBezTo>
                  <a:cubicBezTo>
                    <a:pt x="146654" y="49022"/>
                    <a:pt x="247683" y="0"/>
                    <a:pt x="359189" y="0"/>
                  </a:cubicBezTo>
                  <a:cubicBezTo>
                    <a:pt x="444787" y="0"/>
                    <a:pt x="533052" y="28511"/>
                    <a:pt x="614459" y="82550"/>
                  </a:cubicBezTo>
                  <a:cubicBezTo>
                    <a:pt x="750730" y="173736"/>
                    <a:pt x="807054" y="346328"/>
                    <a:pt x="750667" y="5003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175" y="3175"/>
              <a:ext cx="2097785" cy="2906966"/>
            </a:xfrm>
            <a:custGeom>
              <a:avLst/>
              <a:gdLst/>
              <a:ahLst/>
              <a:cxnLst/>
              <a:rect l="l" t="t" r="r" b="b"/>
              <a:pathLst>
                <a:path w="2097785" h="2906966" extrusionOk="0">
                  <a:moveTo>
                    <a:pt x="1249871" y="2906967"/>
                  </a:moveTo>
                  <a:cubicBezTo>
                    <a:pt x="1263079" y="2891028"/>
                    <a:pt x="1275271" y="2876233"/>
                    <a:pt x="1286701" y="2862072"/>
                  </a:cubicBezTo>
                  <a:cubicBezTo>
                    <a:pt x="1503966" y="2593740"/>
                    <a:pt x="1462602" y="2200097"/>
                    <a:pt x="1194308" y="1982788"/>
                  </a:cubicBezTo>
                  <a:cubicBezTo>
                    <a:pt x="1075055" y="1885950"/>
                    <a:pt x="936371" y="1835150"/>
                    <a:pt x="793369" y="1835150"/>
                  </a:cubicBezTo>
                  <a:cubicBezTo>
                    <a:pt x="610235" y="1835150"/>
                    <a:pt x="440373" y="1920431"/>
                    <a:pt x="315024" y="2075180"/>
                  </a:cubicBezTo>
                  <a:lnTo>
                    <a:pt x="0" y="2464245"/>
                  </a:lnTo>
                  <a:lnTo>
                    <a:pt x="0" y="0"/>
                  </a:lnTo>
                  <a:lnTo>
                    <a:pt x="349250" y="0"/>
                  </a:lnTo>
                  <a:cubicBezTo>
                    <a:pt x="237300" y="313690"/>
                    <a:pt x="313690" y="598234"/>
                    <a:pt x="565150" y="801624"/>
                  </a:cubicBezTo>
                  <a:cubicBezTo>
                    <a:pt x="700024" y="910844"/>
                    <a:pt x="858838" y="968566"/>
                    <a:pt x="1024573" y="968566"/>
                  </a:cubicBezTo>
                  <a:cubicBezTo>
                    <a:pt x="1241235" y="968566"/>
                    <a:pt x="1446467" y="868553"/>
                    <a:pt x="1587627" y="694182"/>
                  </a:cubicBezTo>
                  <a:cubicBezTo>
                    <a:pt x="1677543" y="583121"/>
                    <a:pt x="1734566" y="439039"/>
                    <a:pt x="1748536" y="287782"/>
                  </a:cubicBezTo>
                  <a:cubicBezTo>
                    <a:pt x="1914493" y="471199"/>
                    <a:pt x="2034235" y="691604"/>
                    <a:pt x="2097786" y="930656"/>
                  </a:cubicBezTo>
                  <a:cubicBezTo>
                    <a:pt x="2052403" y="920058"/>
                    <a:pt x="2005965" y="914629"/>
                    <a:pt x="1959356" y="914463"/>
                  </a:cubicBezTo>
                  <a:cubicBezTo>
                    <a:pt x="1804353" y="914463"/>
                    <a:pt x="1662303" y="978535"/>
                    <a:pt x="1548702" y="1099884"/>
                  </a:cubicBezTo>
                  <a:cubicBezTo>
                    <a:pt x="1460957" y="1191374"/>
                    <a:pt x="1414513" y="1314812"/>
                    <a:pt x="1420178" y="1441450"/>
                  </a:cubicBezTo>
                  <a:cubicBezTo>
                    <a:pt x="1426147" y="1596390"/>
                    <a:pt x="1502728" y="1752156"/>
                    <a:pt x="1629728" y="1868742"/>
                  </a:cubicBezTo>
                  <a:cubicBezTo>
                    <a:pt x="1722564" y="1953768"/>
                    <a:pt x="1835531" y="1998663"/>
                    <a:pt x="1956308" y="1998663"/>
                  </a:cubicBezTo>
                  <a:cubicBezTo>
                    <a:pt x="1980578" y="1998644"/>
                    <a:pt x="2004816" y="1996866"/>
                    <a:pt x="2028825" y="1993329"/>
                  </a:cubicBezTo>
                  <a:cubicBezTo>
                    <a:pt x="1944961" y="2200561"/>
                    <a:pt x="1822552" y="2390007"/>
                    <a:pt x="1668082" y="2551621"/>
                  </a:cubicBezTo>
                  <a:cubicBezTo>
                    <a:pt x="1542136" y="2685047"/>
                    <a:pt x="1401883" y="2804217"/>
                    <a:pt x="1249871" y="2906967"/>
                  </a:cubicBezTo>
                  <a:close/>
                  <a:moveTo>
                    <a:pt x="314198" y="767080"/>
                  </a:moveTo>
                  <a:cubicBezTo>
                    <a:pt x="268288" y="767080"/>
                    <a:pt x="231648" y="786892"/>
                    <a:pt x="208725" y="824230"/>
                  </a:cubicBezTo>
                  <a:cubicBezTo>
                    <a:pt x="156909" y="908050"/>
                    <a:pt x="165100" y="986790"/>
                    <a:pt x="231648" y="1040511"/>
                  </a:cubicBezTo>
                  <a:cubicBezTo>
                    <a:pt x="295784" y="1094200"/>
                    <a:pt x="391300" y="1085736"/>
                    <a:pt x="444990" y="1021594"/>
                  </a:cubicBezTo>
                  <a:cubicBezTo>
                    <a:pt x="446077" y="1020299"/>
                    <a:pt x="447141" y="1018985"/>
                    <a:pt x="448183" y="1017651"/>
                  </a:cubicBezTo>
                  <a:cubicBezTo>
                    <a:pt x="476910" y="981062"/>
                    <a:pt x="488730" y="933990"/>
                    <a:pt x="480695" y="888175"/>
                  </a:cubicBezTo>
                  <a:cubicBezTo>
                    <a:pt x="474345" y="849630"/>
                    <a:pt x="454279" y="818325"/>
                    <a:pt x="425132" y="800862"/>
                  </a:cubicBezTo>
                  <a:cubicBezTo>
                    <a:pt x="391812" y="779945"/>
                    <a:pt x="353520" y="768287"/>
                    <a:pt x="314198" y="76708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08614" y="3175"/>
              <a:ext cx="1439922" cy="962215"/>
            </a:xfrm>
            <a:custGeom>
              <a:avLst/>
              <a:gdLst/>
              <a:ahLst/>
              <a:cxnLst/>
              <a:rect l="l" t="t" r="r" b="b"/>
              <a:pathLst>
                <a:path w="1439922" h="962215" extrusionOk="0">
                  <a:moveTo>
                    <a:pt x="718816" y="962216"/>
                  </a:moveTo>
                  <a:cubicBezTo>
                    <a:pt x="554541" y="962216"/>
                    <a:pt x="397061" y="905066"/>
                    <a:pt x="263394" y="796671"/>
                  </a:cubicBezTo>
                  <a:cubicBezTo>
                    <a:pt x="13902" y="594678"/>
                    <a:pt x="-61536" y="311785"/>
                    <a:pt x="50732" y="0"/>
                  </a:cubicBezTo>
                  <a:lnTo>
                    <a:pt x="1409061" y="0"/>
                  </a:lnTo>
                  <a:cubicBezTo>
                    <a:pt x="1479228" y="233617"/>
                    <a:pt x="1427476" y="504254"/>
                    <a:pt x="1276917" y="690182"/>
                  </a:cubicBezTo>
                  <a:cubicBezTo>
                    <a:pt x="1137217" y="863029"/>
                    <a:pt x="933446" y="962216"/>
                    <a:pt x="718752" y="9622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2031045" y="3175"/>
              <a:ext cx="367163" cy="325183"/>
            </a:xfrm>
            <a:custGeom>
              <a:avLst/>
              <a:gdLst/>
              <a:ahLst/>
              <a:cxnLst/>
              <a:rect l="l" t="t" r="r" b="b"/>
              <a:pathLst>
                <a:path w="367163" h="325183" extrusionOk="0">
                  <a:moveTo>
                    <a:pt x="180469" y="325057"/>
                  </a:moveTo>
                  <a:cubicBezTo>
                    <a:pt x="112556" y="325175"/>
                    <a:pt x="50599" y="286307"/>
                    <a:pt x="21148" y="225108"/>
                  </a:cubicBezTo>
                  <a:cubicBezTo>
                    <a:pt x="-20190" y="143701"/>
                    <a:pt x="-506" y="63818"/>
                    <a:pt x="76520" y="0"/>
                  </a:cubicBezTo>
                  <a:lnTo>
                    <a:pt x="287213" y="0"/>
                  </a:lnTo>
                  <a:cubicBezTo>
                    <a:pt x="309146" y="17682"/>
                    <a:pt x="328393" y="38451"/>
                    <a:pt x="344363" y="61659"/>
                  </a:cubicBezTo>
                  <a:cubicBezTo>
                    <a:pt x="366778" y="94298"/>
                    <a:pt x="372938" y="136716"/>
                    <a:pt x="361635" y="181039"/>
                  </a:cubicBezTo>
                  <a:cubicBezTo>
                    <a:pt x="348300" y="234221"/>
                    <a:pt x="312975" y="279221"/>
                    <a:pt x="264480" y="304800"/>
                  </a:cubicBezTo>
                  <a:cubicBezTo>
                    <a:pt x="238451" y="318067"/>
                    <a:pt x="209679" y="325048"/>
                    <a:pt x="180469" y="325184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2373089" y="276225"/>
              <a:ext cx="163494" cy="164147"/>
            </a:xfrm>
            <a:custGeom>
              <a:avLst/>
              <a:gdLst/>
              <a:ahLst/>
              <a:cxnLst/>
              <a:rect l="l" t="t" r="r" b="b"/>
              <a:pathLst>
                <a:path w="163494" h="164147" extrusionOk="0">
                  <a:moveTo>
                    <a:pt x="80169" y="164147"/>
                  </a:moveTo>
                  <a:cubicBezTo>
                    <a:pt x="49963" y="164203"/>
                    <a:pt x="22404" y="146917"/>
                    <a:pt x="9303" y="119697"/>
                  </a:cubicBezTo>
                  <a:cubicBezTo>
                    <a:pt x="-10890" y="79883"/>
                    <a:pt x="2128" y="40322"/>
                    <a:pt x="45054" y="11240"/>
                  </a:cubicBezTo>
                  <a:cubicBezTo>
                    <a:pt x="54966" y="4114"/>
                    <a:pt x="66822" y="192"/>
                    <a:pt x="79026" y="0"/>
                  </a:cubicBezTo>
                  <a:cubicBezTo>
                    <a:pt x="110015" y="0"/>
                    <a:pt x="137700" y="24194"/>
                    <a:pt x="153258" y="46863"/>
                  </a:cubicBezTo>
                  <a:cubicBezTo>
                    <a:pt x="163367" y="62524"/>
                    <a:pt x="166155" y="81815"/>
                    <a:pt x="160878" y="99695"/>
                  </a:cubicBezTo>
                  <a:cubicBezTo>
                    <a:pt x="154896" y="123371"/>
                    <a:pt x="139161" y="143401"/>
                    <a:pt x="117571" y="154813"/>
                  </a:cubicBezTo>
                  <a:cubicBezTo>
                    <a:pt x="106001" y="160769"/>
                    <a:pt x="93181" y="163883"/>
                    <a:pt x="80169" y="16389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2355649" y="1988883"/>
              <a:ext cx="183140" cy="176276"/>
            </a:xfrm>
            <a:custGeom>
              <a:avLst/>
              <a:gdLst/>
              <a:ahLst/>
              <a:cxnLst/>
              <a:rect l="l" t="t" r="r" b="b"/>
              <a:pathLst>
                <a:path w="183140" h="176276" extrusionOk="0">
                  <a:moveTo>
                    <a:pt x="87196" y="176276"/>
                  </a:moveTo>
                  <a:cubicBezTo>
                    <a:pt x="67555" y="176219"/>
                    <a:pt x="48677" y="168707"/>
                    <a:pt x="34364" y="155258"/>
                  </a:cubicBezTo>
                  <a:cubicBezTo>
                    <a:pt x="14120" y="137446"/>
                    <a:pt x="1782" y="112319"/>
                    <a:pt x="74" y="85408"/>
                  </a:cubicBezTo>
                  <a:cubicBezTo>
                    <a:pt x="-834" y="64980"/>
                    <a:pt x="6640" y="45066"/>
                    <a:pt x="20775" y="30290"/>
                  </a:cubicBezTo>
                  <a:cubicBezTo>
                    <a:pt x="37761" y="11176"/>
                    <a:pt x="62069" y="165"/>
                    <a:pt x="87640" y="0"/>
                  </a:cubicBezTo>
                  <a:cubicBezTo>
                    <a:pt x="108392" y="514"/>
                    <a:pt x="128636" y="6522"/>
                    <a:pt x="146315" y="17399"/>
                  </a:cubicBezTo>
                  <a:cubicBezTo>
                    <a:pt x="166063" y="29153"/>
                    <a:pt x="179347" y="49295"/>
                    <a:pt x="182383" y="72073"/>
                  </a:cubicBezTo>
                  <a:cubicBezTo>
                    <a:pt x="185837" y="97650"/>
                    <a:pt x="177366" y="123400"/>
                    <a:pt x="159396" y="141923"/>
                  </a:cubicBezTo>
                  <a:cubicBezTo>
                    <a:pt x="138377" y="164021"/>
                    <a:pt x="112723" y="176213"/>
                    <a:pt x="87196" y="17621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2515771" y="1840229"/>
              <a:ext cx="88404" cy="84899"/>
            </a:xfrm>
            <a:custGeom>
              <a:avLst/>
              <a:gdLst/>
              <a:ahLst/>
              <a:cxnLst/>
              <a:rect l="l" t="t" r="r" b="b"/>
              <a:pathLst>
                <a:path w="88404" h="84899" extrusionOk="0">
                  <a:moveTo>
                    <a:pt x="42072" y="84900"/>
                  </a:moveTo>
                  <a:cubicBezTo>
                    <a:pt x="32629" y="84893"/>
                    <a:pt x="23543" y="81280"/>
                    <a:pt x="16672" y="74803"/>
                  </a:cubicBezTo>
                  <a:cubicBezTo>
                    <a:pt x="6867" y="66192"/>
                    <a:pt x="886" y="54045"/>
                    <a:pt x="35" y="41021"/>
                  </a:cubicBezTo>
                  <a:cubicBezTo>
                    <a:pt x="-397" y="31236"/>
                    <a:pt x="3185" y="21698"/>
                    <a:pt x="9941" y="14605"/>
                  </a:cubicBezTo>
                  <a:cubicBezTo>
                    <a:pt x="18152" y="5404"/>
                    <a:pt x="29867" y="95"/>
                    <a:pt x="42199" y="0"/>
                  </a:cubicBezTo>
                  <a:cubicBezTo>
                    <a:pt x="52302" y="241"/>
                    <a:pt x="62163" y="3156"/>
                    <a:pt x="70774" y="8446"/>
                  </a:cubicBezTo>
                  <a:cubicBezTo>
                    <a:pt x="80236" y="14091"/>
                    <a:pt x="86598" y="23749"/>
                    <a:pt x="88046" y="34671"/>
                  </a:cubicBezTo>
                  <a:cubicBezTo>
                    <a:pt x="89697" y="46977"/>
                    <a:pt x="85595" y="59366"/>
                    <a:pt x="76933" y="68263"/>
                  </a:cubicBezTo>
                  <a:cubicBezTo>
                    <a:pt x="68082" y="78378"/>
                    <a:pt x="55445" y="84398"/>
                    <a:pt x="42008" y="8490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175" y="5854001"/>
              <a:ext cx="1031722" cy="1000823"/>
            </a:xfrm>
            <a:custGeom>
              <a:avLst/>
              <a:gdLst/>
              <a:ahLst/>
              <a:cxnLst/>
              <a:rect l="l" t="t" r="r" b="b"/>
              <a:pathLst>
                <a:path w="1031722" h="1000823" extrusionOk="0">
                  <a:moveTo>
                    <a:pt x="0" y="1000823"/>
                  </a:moveTo>
                  <a:lnTo>
                    <a:pt x="0" y="0"/>
                  </a:lnTo>
                  <a:cubicBezTo>
                    <a:pt x="24258" y="31121"/>
                    <a:pt x="51950" y="59410"/>
                    <a:pt x="82550" y="84328"/>
                  </a:cubicBezTo>
                  <a:cubicBezTo>
                    <a:pt x="176594" y="160464"/>
                    <a:pt x="295720" y="200723"/>
                    <a:pt x="426974" y="200723"/>
                  </a:cubicBezTo>
                  <a:cubicBezTo>
                    <a:pt x="563563" y="200723"/>
                    <a:pt x="703136" y="156273"/>
                    <a:pt x="820293" y="74676"/>
                  </a:cubicBezTo>
                  <a:cubicBezTo>
                    <a:pt x="930802" y="199453"/>
                    <a:pt x="1001674" y="354298"/>
                    <a:pt x="1023874" y="519494"/>
                  </a:cubicBezTo>
                  <a:cubicBezTo>
                    <a:pt x="1046556" y="684022"/>
                    <a:pt x="1019810" y="851535"/>
                    <a:pt x="947039" y="100082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175" y="4901438"/>
              <a:ext cx="1062141" cy="1146936"/>
            </a:xfrm>
            <a:custGeom>
              <a:avLst/>
              <a:gdLst/>
              <a:ahLst/>
              <a:cxnLst/>
              <a:rect l="l" t="t" r="r" b="b"/>
              <a:pathLst>
                <a:path w="1062141" h="1146936" extrusionOk="0">
                  <a:moveTo>
                    <a:pt x="427101" y="1146937"/>
                  </a:moveTo>
                  <a:cubicBezTo>
                    <a:pt x="297180" y="1146937"/>
                    <a:pt x="179451" y="1107186"/>
                    <a:pt x="86551" y="1031939"/>
                  </a:cubicBezTo>
                  <a:cubicBezTo>
                    <a:pt x="54211" y="1005580"/>
                    <a:pt x="25153" y="975436"/>
                    <a:pt x="0" y="942150"/>
                  </a:cubicBezTo>
                  <a:lnTo>
                    <a:pt x="0" y="209550"/>
                  </a:lnTo>
                  <a:cubicBezTo>
                    <a:pt x="110046" y="74104"/>
                    <a:pt x="263970" y="0"/>
                    <a:pt x="433642" y="0"/>
                  </a:cubicBezTo>
                  <a:cubicBezTo>
                    <a:pt x="563817" y="0"/>
                    <a:pt x="697929" y="43243"/>
                    <a:pt x="821563" y="125095"/>
                  </a:cubicBezTo>
                  <a:cubicBezTo>
                    <a:pt x="957142" y="214681"/>
                    <a:pt x="1044715" y="360978"/>
                    <a:pt x="1059625" y="522796"/>
                  </a:cubicBezTo>
                  <a:cubicBezTo>
                    <a:pt x="1074928" y="683070"/>
                    <a:pt x="1019937" y="837438"/>
                    <a:pt x="908685" y="946340"/>
                  </a:cubicBezTo>
                  <a:cubicBezTo>
                    <a:pt x="778320" y="1073721"/>
                    <a:pt x="602806" y="1146937"/>
                    <a:pt x="427101" y="1146937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232346" y="3622484"/>
              <a:ext cx="704594" cy="666750"/>
            </a:xfrm>
            <a:custGeom>
              <a:avLst/>
              <a:gdLst/>
              <a:ahLst/>
              <a:cxnLst/>
              <a:rect l="l" t="t" r="r" b="b"/>
              <a:pathLst>
                <a:path w="704594" h="666750" extrusionOk="0">
                  <a:moveTo>
                    <a:pt x="335471" y="666560"/>
                  </a:moveTo>
                  <a:cubicBezTo>
                    <a:pt x="259559" y="666414"/>
                    <a:pt x="186555" y="637350"/>
                    <a:pt x="131318" y="585280"/>
                  </a:cubicBezTo>
                  <a:cubicBezTo>
                    <a:pt x="53276" y="513779"/>
                    <a:pt x="5778" y="418529"/>
                    <a:pt x="0" y="323533"/>
                  </a:cubicBezTo>
                  <a:cubicBezTo>
                    <a:pt x="161544" y="295339"/>
                    <a:pt x="299148" y="207455"/>
                    <a:pt x="377889" y="82233"/>
                  </a:cubicBezTo>
                  <a:cubicBezTo>
                    <a:pt x="394272" y="56134"/>
                    <a:pt x="412559" y="28448"/>
                    <a:pt x="432308" y="0"/>
                  </a:cubicBezTo>
                  <a:cubicBezTo>
                    <a:pt x="477850" y="11843"/>
                    <a:pt x="521487" y="30080"/>
                    <a:pt x="561912" y="54166"/>
                  </a:cubicBezTo>
                  <a:cubicBezTo>
                    <a:pt x="638486" y="99511"/>
                    <a:pt x="689991" y="177514"/>
                    <a:pt x="701612" y="265748"/>
                  </a:cubicBezTo>
                  <a:cubicBezTo>
                    <a:pt x="715086" y="364389"/>
                    <a:pt x="682447" y="463747"/>
                    <a:pt x="613093" y="535178"/>
                  </a:cubicBezTo>
                  <a:cubicBezTo>
                    <a:pt x="532511" y="620014"/>
                    <a:pt x="433959" y="666750"/>
                    <a:pt x="335598" y="66675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429225" y="923925"/>
              <a:ext cx="1113147" cy="1071752"/>
            </a:xfrm>
            <a:custGeom>
              <a:avLst/>
              <a:gdLst/>
              <a:ahLst/>
              <a:cxnLst/>
              <a:rect l="l" t="t" r="r" b="b"/>
              <a:pathLst>
                <a:path w="1113147" h="1071752" extrusionOk="0">
                  <a:moveTo>
                    <a:pt x="530448" y="1071689"/>
                  </a:moveTo>
                  <a:cubicBezTo>
                    <a:pt x="411195" y="1071689"/>
                    <a:pt x="299752" y="1027239"/>
                    <a:pt x="208122" y="943356"/>
                  </a:cubicBezTo>
                  <a:cubicBezTo>
                    <a:pt x="82011" y="827913"/>
                    <a:pt x="6382" y="673799"/>
                    <a:pt x="477" y="520573"/>
                  </a:cubicBezTo>
                  <a:cubicBezTo>
                    <a:pt x="-5226" y="395675"/>
                    <a:pt x="40437" y="273882"/>
                    <a:pt x="126842" y="183515"/>
                  </a:cubicBezTo>
                  <a:cubicBezTo>
                    <a:pt x="239300" y="63437"/>
                    <a:pt x="379762" y="0"/>
                    <a:pt x="533242" y="0"/>
                  </a:cubicBezTo>
                  <a:cubicBezTo>
                    <a:pt x="648367" y="0"/>
                    <a:pt x="770922" y="36259"/>
                    <a:pt x="887762" y="104838"/>
                  </a:cubicBezTo>
                  <a:cubicBezTo>
                    <a:pt x="1007841" y="175324"/>
                    <a:pt x="1088232" y="297116"/>
                    <a:pt x="1108234" y="438849"/>
                  </a:cubicBezTo>
                  <a:cubicBezTo>
                    <a:pt x="1129951" y="592836"/>
                    <a:pt x="1079024" y="747903"/>
                    <a:pt x="968534" y="864298"/>
                  </a:cubicBezTo>
                  <a:cubicBezTo>
                    <a:pt x="841534" y="998093"/>
                    <a:pt x="686023" y="1071753"/>
                    <a:pt x="530765" y="107175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175" y="1844675"/>
              <a:ext cx="1419722" cy="2104390"/>
            </a:xfrm>
            <a:custGeom>
              <a:avLst/>
              <a:gdLst/>
              <a:ahLst/>
              <a:cxnLst/>
              <a:rect l="l" t="t" r="r" b="b"/>
              <a:pathLst>
                <a:path w="1419722" h="2104390" extrusionOk="0">
                  <a:moveTo>
                    <a:pt x="121285" y="2104390"/>
                  </a:moveTo>
                  <a:cubicBezTo>
                    <a:pt x="80546" y="2104428"/>
                    <a:pt x="39908" y="2100320"/>
                    <a:pt x="0" y="2092134"/>
                  </a:cubicBezTo>
                  <a:lnTo>
                    <a:pt x="0" y="632841"/>
                  </a:lnTo>
                  <a:lnTo>
                    <a:pt x="319977" y="237680"/>
                  </a:lnTo>
                  <a:cubicBezTo>
                    <a:pt x="444119" y="84392"/>
                    <a:pt x="612077" y="0"/>
                    <a:pt x="793369" y="0"/>
                  </a:cubicBezTo>
                  <a:cubicBezTo>
                    <a:pt x="934911" y="0"/>
                    <a:pt x="1072198" y="50800"/>
                    <a:pt x="1190308" y="146050"/>
                  </a:cubicBezTo>
                  <a:cubicBezTo>
                    <a:pt x="1455909" y="361118"/>
                    <a:pt x="1496879" y="750773"/>
                    <a:pt x="1281811" y="1016381"/>
                  </a:cubicBezTo>
                  <a:cubicBezTo>
                    <a:pt x="1210882" y="1103884"/>
                    <a:pt x="1134174" y="1191959"/>
                    <a:pt x="1053211" y="1285113"/>
                  </a:cubicBezTo>
                  <a:cubicBezTo>
                    <a:pt x="890334" y="1471994"/>
                    <a:pt x="721868" y="1665288"/>
                    <a:pt x="601917" y="1856296"/>
                  </a:cubicBezTo>
                  <a:cubicBezTo>
                    <a:pt x="505905" y="2009203"/>
                    <a:pt x="321818" y="2103946"/>
                    <a:pt x="121603" y="210394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178940" y="5810426"/>
              <a:ext cx="273352" cy="260490"/>
            </a:xfrm>
            <a:custGeom>
              <a:avLst/>
              <a:gdLst/>
              <a:ahLst/>
              <a:cxnLst/>
              <a:rect l="l" t="t" r="r" b="b"/>
              <a:pathLst>
                <a:path w="273352" h="260490" extrusionOk="0">
                  <a:moveTo>
                    <a:pt x="145733" y="260491"/>
                  </a:moveTo>
                  <a:cubicBezTo>
                    <a:pt x="113278" y="259868"/>
                    <a:pt x="81496" y="251137"/>
                    <a:pt x="53277" y="235091"/>
                  </a:cubicBezTo>
                  <a:cubicBezTo>
                    <a:pt x="24702" y="219406"/>
                    <a:pt x="5080" y="186323"/>
                    <a:pt x="826" y="146571"/>
                  </a:cubicBezTo>
                  <a:cubicBezTo>
                    <a:pt x="-3429" y="106820"/>
                    <a:pt x="8954" y="67451"/>
                    <a:pt x="33401" y="46242"/>
                  </a:cubicBezTo>
                  <a:cubicBezTo>
                    <a:pt x="66739" y="17286"/>
                    <a:pt x="109601" y="14"/>
                    <a:pt x="148527" y="14"/>
                  </a:cubicBezTo>
                  <a:cubicBezTo>
                    <a:pt x="175749" y="-406"/>
                    <a:pt x="202248" y="8770"/>
                    <a:pt x="223393" y="25921"/>
                  </a:cubicBezTo>
                  <a:cubicBezTo>
                    <a:pt x="281229" y="72791"/>
                    <a:pt x="290151" y="157659"/>
                    <a:pt x="243332" y="215532"/>
                  </a:cubicBezTo>
                  <a:cubicBezTo>
                    <a:pt x="219577" y="244889"/>
                    <a:pt x="183484" y="261494"/>
                    <a:pt x="145733" y="26042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1400" y="369925"/>
            <a:ext cx="58899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1400" y="1265783"/>
            <a:ext cx="5889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15" name="Google Shape;515;p34"/>
          <p:cNvSpPr txBox="1">
            <a:spLocks noGrp="1"/>
          </p:cNvSpPr>
          <p:nvPr>
            <p:ph type="ctrTitle" idx="4294967295"/>
          </p:nvPr>
        </p:nvSpPr>
        <p:spPr>
          <a:xfrm>
            <a:off x="1756412" y="1060781"/>
            <a:ext cx="6282688" cy="122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MACHINE LEARNING CLASSIFICATION MODEL</a:t>
            </a:r>
            <a:endParaRPr sz="3600" b="0" dirty="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516" name="Google Shape;516;p34"/>
          <p:cNvSpPr txBox="1">
            <a:spLocks noGrp="1"/>
          </p:cNvSpPr>
          <p:nvPr>
            <p:ph type="subTitle" idx="4294967295"/>
          </p:nvPr>
        </p:nvSpPr>
        <p:spPr>
          <a:xfrm>
            <a:off x="2515588" y="2280881"/>
            <a:ext cx="4872000" cy="10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DIABETES IN U.S. COUNTIES</a:t>
            </a:r>
            <a:endParaRPr lang="en-US"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June 2020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Francis Morales 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813787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54896E-4448-4572-B065-D8E14B155F5E}"/>
              </a:ext>
            </a:extLst>
          </p:cNvPr>
          <p:cNvSpPr/>
          <p:nvPr/>
        </p:nvSpPr>
        <p:spPr>
          <a:xfrm>
            <a:off x="12032" y="318716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5F450A-4D41-47B8-A9EE-F451A75299F6}"/>
              </a:ext>
            </a:extLst>
          </p:cNvPr>
          <p:cNvSpPr/>
          <p:nvPr/>
        </p:nvSpPr>
        <p:spPr>
          <a:xfrm>
            <a:off x="12032" y="12030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8776516" y="4925257"/>
            <a:ext cx="309300" cy="2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7D206-53ED-44C5-AE4D-550136B00E6A}"/>
              </a:ext>
            </a:extLst>
          </p:cNvPr>
          <p:cNvSpPr/>
          <p:nvPr/>
        </p:nvSpPr>
        <p:spPr>
          <a:xfrm>
            <a:off x="7645400" y="3187700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001F49-CE52-41D3-A15B-AD1F924B4807}"/>
              </a:ext>
            </a:extLst>
          </p:cNvPr>
          <p:cNvSpPr/>
          <p:nvPr/>
        </p:nvSpPr>
        <p:spPr>
          <a:xfrm>
            <a:off x="7645400" y="3502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C7644F-AB92-4752-8D9E-0E20F3F61E97}"/>
              </a:ext>
            </a:extLst>
          </p:cNvPr>
          <p:cNvGrpSpPr/>
          <p:nvPr/>
        </p:nvGrpSpPr>
        <p:grpSpPr>
          <a:xfrm>
            <a:off x="1515978" y="534893"/>
            <a:ext cx="6134259" cy="4097267"/>
            <a:chOff x="1136299" y="330354"/>
            <a:chExt cx="7163643" cy="46686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3D66AB-2343-4FC5-A58E-A10588E5714F}"/>
                </a:ext>
              </a:extLst>
            </p:cNvPr>
            <p:cNvGrpSpPr/>
            <p:nvPr/>
          </p:nvGrpSpPr>
          <p:grpSpPr>
            <a:xfrm>
              <a:off x="1151833" y="357560"/>
              <a:ext cx="3615353" cy="2400404"/>
              <a:chOff x="1151833" y="357560"/>
              <a:chExt cx="3615353" cy="2400404"/>
            </a:xfrm>
          </p:grpSpPr>
          <p:sp>
            <p:nvSpPr>
              <p:cNvPr id="13" name="Google Shape;516;p34">
                <a:extLst>
                  <a:ext uri="{FF2B5EF4-FFF2-40B4-BE49-F238E27FC236}">
                    <a16:creationId xmlns:a16="http://schemas.microsoft.com/office/drawing/2014/main" id="{5B40B0A0-983D-4D54-B82C-19840E5C6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0713" y="357560"/>
                <a:ext cx="2565400" cy="195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1pPr>
                <a:lvl2pPr marL="914400" marR="0" lvl="1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2pPr>
                <a:lvl3pPr marL="1371600" marR="0" lvl="2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3pPr>
                <a:lvl4pPr marL="1828800" marR="0" lvl="3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4pPr>
                <a:lvl5pPr marL="2286000" marR="0" lvl="4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5pPr>
                <a:lvl6pPr marL="2743200" marR="0" lvl="5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6pPr>
                <a:lvl7pPr marL="3200400" marR="0" lvl="6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7pPr>
                <a:lvl8pPr marL="3657600" marR="0" lvl="7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8pPr>
                <a:lvl9pPr marL="4114800" marR="0" lvl="8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9pPr>
              </a:lstStyle>
              <a:p>
                <a:pPr marL="0" indent="0" algn="ctr">
                  <a:buFont typeface="Red Hat Text"/>
                  <a:buNone/>
                </a:pPr>
                <a:r>
                  <a:rPr lang="en-US" sz="1100" b="1" dirty="0"/>
                  <a:t>DIABETES LEVEL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1F39156-5162-4304-9EB1-53D03A2DB413}"/>
                  </a:ext>
                </a:extLst>
              </p:cNvPr>
              <p:cNvGrpSpPr/>
              <p:nvPr/>
            </p:nvGrpSpPr>
            <p:grpSpPr>
              <a:xfrm>
                <a:off x="1151833" y="607925"/>
                <a:ext cx="3615353" cy="2150039"/>
                <a:chOff x="1151833" y="607925"/>
                <a:chExt cx="3615353" cy="2150039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98D730D-DB63-4710-A471-3D4C33DBD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1833" y="607925"/>
                  <a:ext cx="3615353" cy="2150039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39882DA-F002-4324-AACE-D67238F672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8370" y="2117337"/>
                  <a:ext cx="672521" cy="4962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0B888A6-5F19-42B3-8258-E98F2225BEC4}"/>
                </a:ext>
              </a:extLst>
            </p:cNvPr>
            <p:cNvGrpSpPr/>
            <p:nvPr/>
          </p:nvGrpSpPr>
          <p:grpSpPr>
            <a:xfrm>
              <a:off x="4684589" y="2614689"/>
              <a:ext cx="3615353" cy="2367013"/>
              <a:chOff x="4932947" y="2614689"/>
              <a:chExt cx="3615353" cy="236701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C880762-2EFA-4526-B54B-E45BBD690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2947" y="2852358"/>
                <a:ext cx="3615353" cy="2129344"/>
              </a:xfrm>
              <a:prstGeom prst="rect">
                <a:avLst/>
              </a:prstGeom>
            </p:spPr>
          </p:pic>
          <p:sp>
            <p:nvSpPr>
              <p:cNvPr id="12" name="Google Shape;516;p34">
                <a:extLst>
                  <a:ext uri="{FF2B5EF4-FFF2-40B4-BE49-F238E27FC236}">
                    <a16:creationId xmlns:a16="http://schemas.microsoft.com/office/drawing/2014/main" id="{0B7F1655-7393-4744-9159-806B91BE6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2186" y="2614689"/>
                <a:ext cx="2565401" cy="195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1pPr>
                <a:lvl2pPr marL="914400" marR="0" lvl="1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2pPr>
                <a:lvl3pPr marL="1371600" marR="0" lvl="2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3pPr>
                <a:lvl4pPr marL="1828800" marR="0" lvl="3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4pPr>
                <a:lvl5pPr marL="2286000" marR="0" lvl="4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5pPr>
                <a:lvl6pPr marL="2743200" marR="0" lvl="5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6pPr>
                <a:lvl7pPr marL="3200400" marR="0" lvl="6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7pPr>
                <a:lvl8pPr marL="3657600" marR="0" lvl="7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8pPr>
                <a:lvl9pPr marL="4114800" marR="0" lvl="8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9pPr>
              </a:lstStyle>
              <a:p>
                <a:pPr marL="0" indent="0" algn="ctr">
                  <a:buFont typeface="Red Hat Text"/>
                  <a:buNone/>
                </a:pPr>
                <a:r>
                  <a:rPr lang="en-US" sz="1100" b="1" dirty="0"/>
                  <a:t>NUMBER OF MCDONALD’S</a:t>
                </a: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17B6E2B-3385-4DF2-848E-888A0CC0E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7973" y="4465388"/>
                <a:ext cx="739498" cy="396804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78B226A-DEFC-4F1B-B4CE-7B0BDCFFF878}"/>
                </a:ext>
              </a:extLst>
            </p:cNvPr>
            <p:cNvGrpSpPr/>
            <p:nvPr/>
          </p:nvGrpSpPr>
          <p:grpSpPr>
            <a:xfrm>
              <a:off x="1136299" y="2624765"/>
              <a:ext cx="3597629" cy="2374260"/>
              <a:chOff x="1384657" y="2624765"/>
              <a:chExt cx="3597629" cy="237426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338C4EE-A1FE-45C4-A92B-4FC55BCC5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4657" y="2865758"/>
                <a:ext cx="3597629" cy="2133267"/>
              </a:xfrm>
              <a:prstGeom prst="rect">
                <a:avLst/>
              </a:prstGeom>
            </p:spPr>
          </p:pic>
          <p:sp>
            <p:nvSpPr>
              <p:cNvPr id="11" name="Google Shape;516;p34">
                <a:extLst>
                  <a:ext uri="{FF2B5EF4-FFF2-40B4-BE49-F238E27FC236}">
                    <a16:creationId xmlns:a16="http://schemas.microsoft.com/office/drawing/2014/main" id="{C157A59F-794D-488C-A961-AD9584055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0771" y="2624765"/>
                <a:ext cx="2565400" cy="195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1pPr>
                <a:lvl2pPr marL="914400" marR="0" lvl="1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2pPr>
                <a:lvl3pPr marL="1371600" marR="0" lvl="2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3pPr>
                <a:lvl4pPr marL="1828800" marR="0" lvl="3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4pPr>
                <a:lvl5pPr marL="2286000" marR="0" lvl="4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5pPr>
                <a:lvl6pPr marL="2743200" marR="0" lvl="5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6pPr>
                <a:lvl7pPr marL="3200400" marR="0" lvl="6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7pPr>
                <a:lvl8pPr marL="3657600" marR="0" lvl="7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8pPr>
                <a:lvl9pPr marL="4114800" marR="0" lvl="8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9pPr>
              </a:lstStyle>
              <a:p>
                <a:pPr marL="0" indent="0" algn="ctr">
                  <a:buFont typeface="Red Hat Text"/>
                  <a:buNone/>
                </a:pPr>
                <a:r>
                  <a:rPr lang="en-US" sz="1100" b="1" dirty="0"/>
                  <a:t>POPULATION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F3934CD-0764-4433-ACB0-EE30AFD71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9682" y="4503417"/>
                <a:ext cx="1023018" cy="367647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2AD74D3-5F2A-4582-A386-8A78DEB31167}"/>
                </a:ext>
              </a:extLst>
            </p:cNvPr>
            <p:cNvGrpSpPr/>
            <p:nvPr/>
          </p:nvGrpSpPr>
          <p:grpSpPr>
            <a:xfrm>
              <a:off x="4810001" y="330354"/>
              <a:ext cx="3422225" cy="2324041"/>
              <a:chOff x="5058359" y="342386"/>
              <a:chExt cx="3422225" cy="232404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FAEF22F-6883-433F-8996-7656D3A45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58359" y="591295"/>
                <a:ext cx="3422225" cy="2075132"/>
              </a:xfrm>
              <a:prstGeom prst="rect">
                <a:avLst/>
              </a:prstGeom>
            </p:spPr>
          </p:pic>
          <p:sp>
            <p:nvSpPr>
              <p:cNvPr id="19" name="Google Shape;516;p34">
                <a:extLst>
                  <a:ext uri="{FF2B5EF4-FFF2-40B4-BE49-F238E27FC236}">
                    <a16:creationId xmlns:a16="http://schemas.microsoft.com/office/drawing/2014/main" id="{E0E6F80F-F8C4-4E6E-B2E4-D95B3493B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2186" y="342386"/>
                <a:ext cx="2565400" cy="195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1pPr>
                <a:lvl2pPr marL="914400" marR="0" lvl="1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2pPr>
                <a:lvl3pPr marL="1371600" marR="0" lvl="2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ed Hat Text"/>
                  <a:buChar char="⦁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3pPr>
                <a:lvl4pPr marL="1828800" marR="0" lvl="3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4pPr>
                <a:lvl5pPr marL="2286000" marR="0" lvl="4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5pPr>
                <a:lvl6pPr marL="2743200" marR="0" lvl="5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6pPr>
                <a:lvl7pPr marL="3200400" marR="0" lvl="6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7pPr>
                <a:lvl8pPr marL="3657600" marR="0" lvl="7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8pPr>
                <a:lvl9pPr marL="4114800" marR="0" lvl="8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Red Hat Tex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Red Hat Text"/>
                    <a:ea typeface="Red Hat Text"/>
                    <a:cs typeface="Red Hat Text"/>
                    <a:sym typeface="Red Hat Text"/>
                  </a:defRPr>
                </a:lvl9pPr>
              </a:lstStyle>
              <a:p>
                <a:pPr marL="0" indent="0" algn="ctr">
                  <a:buFont typeface="Red Hat Text"/>
                  <a:buNone/>
                </a:pPr>
                <a:r>
                  <a:rPr lang="en-US" sz="1100" b="1" dirty="0"/>
                  <a:t>PER CAPITA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2162AF7-EB0B-41D6-8CB8-5C7AEEA6A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77196" y="2115018"/>
                <a:ext cx="1044710" cy="423064"/>
              </a:xfrm>
              <a:prstGeom prst="rect">
                <a:avLst/>
              </a:prstGeom>
            </p:spPr>
          </p:pic>
        </p:grpSp>
      </p:grpSp>
      <p:sp>
        <p:nvSpPr>
          <p:cNvPr id="16" name="Google Shape;308;p14">
            <a:extLst>
              <a:ext uri="{FF2B5EF4-FFF2-40B4-BE49-F238E27FC236}">
                <a16:creationId xmlns:a16="http://schemas.microsoft.com/office/drawing/2014/main" id="{C24B0418-0DA2-4FA5-BC5E-459DB36B9A9D}"/>
              </a:ext>
            </a:extLst>
          </p:cNvPr>
          <p:cNvSpPr txBox="1">
            <a:spLocks/>
          </p:cNvSpPr>
          <p:nvPr/>
        </p:nvSpPr>
        <p:spPr>
          <a:xfrm>
            <a:off x="12032" y="168376"/>
            <a:ext cx="2806809" cy="3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algn="ctr"/>
            <a:r>
              <a:rPr lang="en-US" sz="1600" b="0" dirty="0">
                <a:solidFill>
                  <a:schemeClr val="tx2">
                    <a:lumMod val="10000"/>
                  </a:schemeClr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APPENDIX A</a:t>
            </a:r>
            <a:endParaRPr lang="en-US" sz="4800" b="0" dirty="0">
              <a:solidFill>
                <a:schemeClr val="tx2">
                  <a:lumMod val="10000"/>
                </a:schemeClr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7674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54896E-4448-4572-B065-D8E14B155F5E}"/>
              </a:ext>
            </a:extLst>
          </p:cNvPr>
          <p:cNvSpPr/>
          <p:nvPr/>
        </p:nvSpPr>
        <p:spPr>
          <a:xfrm>
            <a:off x="12032" y="318716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5F450A-4D41-47B8-A9EE-F451A75299F6}"/>
              </a:ext>
            </a:extLst>
          </p:cNvPr>
          <p:cNvSpPr/>
          <p:nvPr/>
        </p:nvSpPr>
        <p:spPr>
          <a:xfrm>
            <a:off x="12032" y="1203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8776516" y="4925257"/>
            <a:ext cx="309300" cy="2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7D206-53ED-44C5-AE4D-550136B00E6A}"/>
              </a:ext>
            </a:extLst>
          </p:cNvPr>
          <p:cNvSpPr/>
          <p:nvPr/>
        </p:nvSpPr>
        <p:spPr>
          <a:xfrm>
            <a:off x="7645400" y="3187700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001F49-CE52-41D3-A15B-AD1F924B4807}"/>
              </a:ext>
            </a:extLst>
          </p:cNvPr>
          <p:cNvSpPr/>
          <p:nvPr/>
        </p:nvSpPr>
        <p:spPr>
          <a:xfrm>
            <a:off x="7645400" y="3502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E004D-E128-4945-AF7C-BAA6DB4E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32" y="589451"/>
            <a:ext cx="5647267" cy="3976043"/>
          </a:xfrm>
          <a:prstGeom prst="rect">
            <a:avLst/>
          </a:prstGeom>
        </p:spPr>
      </p:pic>
      <p:sp>
        <p:nvSpPr>
          <p:cNvPr id="2" name="Google Shape;308;p14">
            <a:extLst>
              <a:ext uri="{FF2B5EF4-FFF2-40B4-BE49-F238E27FC236}">
                <a16:creationId xmlns:a16="http://schemas.microsoft.com/office/drawing/2014/main" id="{A68F24A9-727A-479A-BC8C-2B58AD085188}"/>
              </a:ext>
            </a:extLst>
          </p:cNvPr>
          <p:cNvSpPr txBox="1">
            <a:spLocks/>
          </p:cNvSpPr>
          <p:nvPr/>
        </p:nvSpPr>
        <p:spPr>
          <a:xfrm>
            <a:off x="12032" y="168376"/>
            <a:ext cx="2806809" cy="3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algn="ctr"/>
            <a:r>
              <a:rPr lang="en-US" sz="1600" b="0" dirty="0">
                <a:solidFill>
                  <a:schemeClr val="tx2">
                    <a:lumMod val="10000"/>
                  </a:schemeClr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APPENDIX B</a:t>
            </a:r>
            <a:endParaRPr lang="en-US" sz="4800" b="0" dirty="0">
              <a:solidFill>
                <a:schemeClr val="tx2">
                  <a:lumMod val="10000"/>
                </a:schemeClr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5997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15" name="Google Shape;515;p34"/>
          <p:cNvSpPr txBox="1">
            <a:spLocks noGrp="1"/>
          </p:cNvSpPr>
          <p:nvPr>
            <p:ph type="ctrTitle" idx="4294967295"/>
          </p:nvPr>
        </p:nvSpPr>
        <p:spPr>
          <a:xfrm>
            <a:off x="2023112" y="1060781"/>
            <a:ext cx="5200838" cy="122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400" dirty="0">
                <a:solidFill>
                  <a:schemeClr val="bg1"/>
                </a:solidFill>
              </a:rPr>
              <a:t>PROJECT OBJECTIVE</a:t>
            </a:r>
            <a:endParaRPr sz="4400" b="0" dirty="0">
              <a:solidFill>
                <a:schemeClr val="bg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7" name="Google Shape;309;p14">
            <a:extLst>
              <a:ext uri="{FF2B5EF4-FFF2-40B4-BE49-F238E27FC236}">
                <a16:creationId xmlns:a16="http://schemas.microsoft.com/office/drawing/2014/main" id="{33666A91-F712-4F3E-B1AB-C1B5135571C6}"/>
              </a:ext>
            </a:extLst>
          </p:cNvPr>
          <p:cNvSpPr txBox="1">
            <a:spLocks/>
          </p:cNvSpPr>
          <p:nvPr/>
        </p:nvSpPr>
        <p:spPr>
          <a:xfrm>
            <a:off x="1920050" y="2280881"/>
            <a:ext cx="511035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ed Hat Text"/>
              <a:buChar char="⦁"/>
              <a:defRPr sz="20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ed Hat Text"/>
              <a:buChar char="⦁"/>
              <a:defRPr sz="20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ed Hat Text"/>
              <a:buChar char="⦁"/>
              <a:defRPr sz="20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>
              <a:buFont typeface="Red Hat Text"/>
              <a:buNone/>
            </a:pPr>
            <a:r>
              <a:rPr lang="en-US" sz="1800" dirty="0"/>
              <a:t>Determine the level of population with </a:t>
            </a:r>
            <a:r>
              <a:rPr lang="en-US" sz="1800" b="1" dirty="0"/>
              <a:t>Diabetes</a:t>
            </a:r>
            <a:r>
              <a:rPr lang="en-US" sz="1800" dirty="0"/>
              <a:t> in counties of the US to guide </a:t>
            </a:r>
            <a:r>
              <a:rPr lang="en-US" sz="1800" b="1" dirty="0"/>
              <a:t>retailers</a:t>
            </a:r>
            <a:r>
              <a:rPr lang="en-US" sz="1800" dirty="0"/>
              <a:t> on determining their </a:t>
            </a:r>
            <a:r>
              <a:rPr lang="en-US" sz="1800" b="1" dirty="0"/>
              <a:t>sugar conscious </a:t>
            </a:r>
            <a:r>
              <a:rPr lang="en-US" sz="1800" dirty="0"/>
              <a:t>merchandise </a:t>
            </a:r>
            <a:r>
              <a:rPr lang="en-US" sz="1800" b="1" dirty="0"/>
              <a:t>stock</a:t>
            </a:r>
            <a:r>
              <a:rPr lang="en-US" sz="18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 txBox="1">
            <a:spLocks noGrp="1"/>
          </p:cNvSpPr>
          <p:nvPr>
            <p:ph type="ctrTitle" idx="4294967295"/>
          </p:nvPr>
        </p:nvSpPr>
        <p:spPr>
          <a:xfrm>
            <a:off x="2319150" y="135468"/>
            <a:ext cx="4505700" cy="122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DIABETES</a:t>
            </a:r>
            <a:br>
              <a:rPr lang="en-US" sz="4400" b="0" dirty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</a:br>
            <a:r>
              <a:rPr lang="en-US" b="0" dirty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IN THE UNITED STATES</a:t>
            </a:r>
            <a:endParaRPr sz="9600" b="0" dirty="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11" name="Google Shape;31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BB93C1-E4E7-4EB1-B5CD-C84FA51C73FC}"/>
              </a:ext>
            </a:extLst>
          </p:cNvPr>
          <p:cNvGrpSpPr/>
          <p:nvPr/>
        </p:nvGrpSpPr>
        <p:grpSpPr>
          <a:xfrm>
            <a:off x="4235111" y="1404431"/>
            <a:ext cx="4536000" cy="1615533"/>
            <a:chOff x="5091366" y="1482300"/>
            <a:chExt cx="4536000" cy="1615533"/>
          </a:xfrm>
        </p:grpSpPr>
        <p:sp>
          <p:nvSpPr>
            <p:cNvPr id="31" name="Google Shape;428;p27">
              <a:extLst>
                <a:ext uri="{FF2B5EF4-FFF2-40B4-BE49-F238E27FC236}">
                  <a16:creationId xmlns:a16="http://schemas.microsoft.com/office/drawing/2014/main" id="{FA05D1E3-DB1E-4B5D-8132-3828D5CE6FE6}"/>
                </a:ext>
              </a:extLst>
            </p:cNvPr>
            <p:cNvSpPr txBox="1">
              <a:spLocks/>
            </p:cNvSpPr>
            <p:nvPr/>
          </p:nvSpPr>
          <p:spPr>
            <a:xfrm>
              <a:off x="5091366" y="1482300"/>
              <a:ext cx="4536000" cy="8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9pPr>
            </a:lstStyle>
            <a:p>
              <a:pPr algn="ctr"/>
              <a:r>
                <a:rPr lang="en" sz="4800" dirty="0">
                  <a:solidFill>
                    <a:srgbClr val="56051A"/>
                  </a:solidFill>
                </a:rPr>
                <a:t>1.5 </a:t>
              </a:r>
              <a:r>
                <a:rPr lang="en-US" sz="1600" dirty="0">
                  <a:solidFill>
                    <a:srgbClr val="56051A"/>
                  </a:solidFill>
                </a:rPr>
                <a:t>Million</a:t>
              </a:r>
              <a:endParaRPr lang="en" sz="4800" dirty="0">
                <a:solidFill>
                  <a:srgbClr val="56051A"/>
                </a:solidFill>
              </a:endParaRPr>
            </a:p>
          </p:txBody>
        </p:sp>
        <p:sp>
          <p:nvSpPr>
            <p:cNvPr id="32" name="Google Shape;309;p14">
              <a:extLst>
                <a:ext uri="{FF2B5EF4-FFF2-40B4-BE49-F238E27FC236}">
                  <a16:creationId xmlns:a16="http://schemas.microsoft.com/office/drawing/2014/main" id="{D46F6C9A-9B71-405D-83F7-C419FECA2A2D}"/>
                </a:ext>
              </a:extLst>
            </p:cNvPr>
            <p:cNvSpPr txBox="1">
              <a:spLocks/>
            </p:cNvSpPr>
            <p:nvPr/>
          </p:nvSpPr>
          <p:spPr>
            <a:xfrm>
              <a:off x="6564988" y="2319633"/>
              <a:ext cx="1936431" cy="7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1pPr>
              <a:lvl2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2pPr>
              <a:lvl3pPr marL="1371600" marR="0" lvl="2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3pPr>
              <a:lvl4pPr marL="1828800" marR="0" lvl="3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4pPr>
              <a:lvl5pPr marL="2286000" marR="0" lvl="4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5pPr>
              <a:lvl6pPr marL="2743200" marR="0" lvl="5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6pPr>
              <a:lvl7pPr marL="3200400" marR="0" lvl="6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7pPr>
              <a:lvl8pPr marL="3657600" marR="0" lvl="7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8pPr>
              <a:lvl9pPr marL="4114800" marR="0" lvl="8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/>
                <a:t>people 18 years old or older </a:t>
              </a:r>
              <a:r>
                <a:rPr lang="en-US" sz="1600" b="1" dirty="0"/>
                <a:t>diagnosed</a:t>
              </a:r>
              <a:r>
                <a:rPr lang="en-US" sz="1600" dirty="0"/>
                <a:t> with diabetes in </a:t>
              </a:r>
              <a:r>
                <a:rPr lang="en-US" sz="1600" b="1" dirty="0"/>
                <a:t>2018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22002A-97A9-4C87-8E14-3BA9DD50D500}"/>
              </a:ext>
            </a:extLst>
          </p:cNvPr>
          <p:cNvGrpSpPr/>
          <p:nvPr/>
        </p:nvGrpSpPr>
        <p:grpSpPr>
          <a:xfrm>
            <a:off x="2336532" y="1404431"/>
            <a:ext cx="4536000" cy="1490150"/>
            <a:chOff x="2304000" y="1482300"/>
            <a:chExt cx="4536000" cy="1490150"/>
          </a:xfrm>
        </p:grpSpPr>
        <p:sp>
          <p:nvSpPr>
            <p:cNvPr id="30" name="Google Shape;428;p27">
              <a:extLst>
                <a:ext uri="{FF2B5EF4-FFF2-40B4-BE49-F238E27FC236}">
                  <a16:creationId xmlns:a16="http://schemas.microsoft.com/office/drawing/2014/main" id="{11BBEB92-3009-4B93-9DA5-A7BD512FFFD2}"/>
                </a:ext>
              </a:extLst>
            </p:cNvPr>
            <p:cNvSpPr txBox="1">
              <a:spLocks/>
            </p:cNvSpPr>
            <p:nvPr/>
          </p:nvSpPr>
          <p:spPr>
            <a:xfrm>
              <a:off x="3822998" y="2077550"/>
              <a:ext cx="1437229" cy="8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4000" dirty="0">
                  <a:solidFill>
                    <a:srgbClr val="56051A"/>
                  </a:solidFill>
                </a:rPr>
                <a:t> </a:t>
              </a:r>
              <a:r>
                <a:rPr lang="en-US" sz="1600" b="0" dirty="0">
                  <a:solidFill>
                    <a:schemeClr val="dk1"/>
                  </a:solidFill>
                  <a:latin typeface="Red Hat Text"/>
                  <a:sym typeface="Red Hat Text"/>
                </a:rPr>
                <a:t>leading</a:t>
              </a:r>
            </a:p>
            <a:p>
              <a:pPr algn="ctr">
                <a:lnSpc>
                  <a:spcPct val="100000"/>
                </a:lnSpc>
              </a:pPr>
              <a:r>
                <a:rPr lang="en-US" sz="1600" b="0" dirty="0">
                  <a:solidFill>
                    <a:schemeClr val="dk1"/>
                  </a:solidFill>
                  <a:latin typeface="Red Hat Text"/>
                  <a:sym typeface="Red Hat Text"/>
                </a:rPr>
                <a:t>cause of </a:t>
              </a:r>
              <a:r>
                <a:rPr lang="en-US" sz="1600" dirty="0">
                  <a:solidFill>
                    <a:schemeClr val="dk1"/>
                  </a:solidFill>
                  <a:latin typeface="Red Hat Text"/>
                  <a:sym typeface="Red Hat Text"/>
                </a:rPr>
                <a:t>death</a:t>
              </a:r>
              <a:r>
                <a:rPr lang="en-US" sz="1600" b="0" dirty="0">
                  <a:solidFill>
                    <a:schemeClr val="dk1"/>
                  </a:solidFill>
                  <a:latin typeface="Red Hat Text"/>
                  <a:sym typeface="Red Hat Text"/>
                </a:rPr>
                <a:t> </a:t>
              </a:r>
              <a:endParaRPr lang="en" sz="1600" b="0" dirty="0">
                <a:solidFill>
                  <a:schemeClr val="dk1"/>
                </a:solidFill>
                <a:latin typeface="Red Hat Text"/>
                <a:sym typeface="Red Hat Text"/>
              </a:endParaRPr>
            </a:p>
          </p:txBody>
        </p:sp>
        <p:sp>
          <p:nvSpPr>
            <p:cNvPr id="33" name="Google Shape;428;p27">
              <a:extLst>
                <a:ext uri="{FF2B5EF4-FFF2-40B4-BE49-F238E27FC236}">
                  <a16:creationId xmlns:a16="http://schemas.microsoft.com/office/drawing/2014/main" id="{2FB5FFE6-9428-43DD-B847-ED2DC98E921D}"/>
                </a:ext>
              </a:extLst>
            </p:cNvPr>
            <p:cNvSpPr txBox="1">
              <a:spLocks/>
            </p:cNvSpPr>
            <p:nvPr/>
          </p:nvSpPr>
          <p:spPr>
            <a:xfrm>
              <a:off x="2304000" y="1482300"/>
              <a:ext cx="4536000" cy="8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9pPr>
            </a:lstStyle>
            <a:p>
              <a:pPr algn="ctr"/>
              <a:r>
                <a:rPr lang="en" sz="4800" dirty="0">
                  <a:solidFill>
                    <a:srgbClr val="56051A"/>
                  </a:solidFill>
                </a:rPr>
                <a:t>7</a:t>
              </a:r>
              <a:r>
                <a:rPr lang="en-US" sz="4800" dirty="0">
                  <a:solidFill>
                    <a:srgbClr val="56051A"/>
                  </a:solidFill>
                </a:rPr>
                <a:t>th</a:t>
              </a:r>
              <a:endParaRPr lang="en" sz="4800" dirty="0">
                <a:solidFill>
                  <a:srgbClr val="56051A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44895FA-D977-464A-9BDE-5DEEE4F3DD75}"/>
              </a:ext>
            </a:extLst>
          </p:cNvPr>
          <p:cNvGrpSpPr/>
          <p:nvPr/>
        </p:nvGrpSpPr>
        <p:grpSpPr>
          <a:xfrm>
            <a:off x="253062" y="1345180"/>
            <a:ext cx="4536000" cy="2178460"/>
            <a:chOff x="51150" y="1482300"/>
            <a:chExt cx="4536000" cy="2178460"/>
          </a:xfrm>
        </p:grpSpPr>
        <p:sp>
          <p:nvSpPr>
            <p:cNvPr id="18" name="Google Shape;428;p27">
              <a:extLst>
                <a:ext uri="{FF2B5EF4-FFF2-40B4-BE49-F238E27FC236}">
                  <a16:creationId xmlns:a16="http://schemas.microsoft.com/office/drawing/2014/main" id="{1A8DF183-D68D-4F99-AA5F-A09C46FEFB8C}"/>
                </a:ext>
              </a:extLst>
            </p:cNvPr>
            <p:cNvSpPr txBox="1">
              <a:spLocks/>
            </p:cNvSpPr>
            <p:nvPr/>
          </p:nvSpPr>
          <p:spPr>
            <a:xfrm>
              <a:off x="51150" y="1482300"/>
              <a:ext cx="4536000" cy="8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9pPr>
            </a:lstStyle>
            <a:p>
              <a:pPr algn="ctr"/>
              <a:r>
                <a:rPr lang="en" sz="4800" dirty="0">
                  <a:solidFill>
                    <a:srgbClr val="56051A"/>
                  </a:solidFill>
                </a:rPr>
                <a:t>34.2 </a:t>
              </a:r>
              <a:r>
                <a:rPr lang="en-US" sz="1600" dirty="0">
                  <a:solidFill>
                    <a:srgbClr val="56051A"/>
                  </a:solidFill>
                </a:rPr>
                <a:t>Million</a:t>
              </a:r>
              <a:endParaRPr lang="en" sz="4800" dirty="0">
                <a:solidFill>
                  <a:srgbClr val="56051A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68B0EF-3E8C-4480-98BE-5127D9E91D01}"/>
                </a:ext>
              </a:extLst>
            </p:cNvPr>
            <p:cNvGrpSpPr/>
            <p:nvPr/>
          </p:nvGrpSpPr>
          <p:grpSpPr>
            <a:xfrm>
              <a:off x="989122" y="2377200"/>
              <a:ext cx="2481050" cy="1283560"/>
              <a:chOff x="989122" y="2377200"/>
              <a:chExt cx="2481050" cy="1283560"/>
            </a:xfrm>
          </p:grpSpPr>
          <p:pic>
            <p:nvPicPr>
              <p:cNvPr id="27" name="Picture 4">
                <a:extLst>
                  <a:ext uri="{FF2B5EF4-FFF2-40B4-BE49-F238E27FC236}">
                    <a16:creationId xmlns:a16="http://schemas.microsoft.com/office/drawing/2014/main" id="{FE739B82-55F8-4247-BB6C-EC23A7C8F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38" t="-1" r="16039" b="-1"/>
              <a:stretch/>
            </p:blipFill>
            <p:spPr bwMode="auto">
              <a:xfrm>
                <a:off x="2825825" y="2377200"/>
                <a:ext cx="339713" cy="599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829D5CE-FC74-4F18-9A34-535316AA8A45}"/>
                  </a:ext>
                </a:extLst>
              </p:cNvPr>
              <p:cNvGrpSpPr/>
              <p:nvPr/>
            </p:nvGrpSpPr>
            <p:grpSpPr>
              <a:xfrm>
                <a:off x="989122" y="2377200"/>
                <a:ext cx="2481050" cy="1283560"/>
                <a:chOff x="989122" y="2377200"/>
                <a:chExt cx="2481050" cy="1283560"/>
              </a:xfrm>
            </p:grpSpPr>
            <p:sp>
              <p:nvSpPr>
                <p:cNvPr id="17" name="Google Shape;309;p14">
                  <a:extLst>
                    <a:ext uri="{FF2B5EF4-FFF2-40B4-BE49-F238E27FC236}">
                      <a16:creationId xmlns:a16="http://schemas.microsoft.com/office/drawing/2014/main" id="{10900976-0FA4-46AD-8E31-4AE286627E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9122" y="2882560"/>
                  <a:ext cx="2481050" cy="77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55600" algn="l" rtl="0">
                    <a:lnSpc>
                      <a:spcPct val="115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2000"/>
                    <a:buFont typeface="Red Hat Text"/>
                    <a:buChar char="⦁"/>
                    <a:defRPr sz="2000" b="0" i="0" u="none" strike="noStrike" cap="none">
                      <a:solidFill>
                        <a:schemeClr val="dk1"/>
                      </a:solidFill>
                      <a:latin typeface="Red Hat Text"/>
                      <a:ea typeface="Red Hat Text"/>
                      <a:cs typeface="Red Hat Text"/>
                      <a:sym typeface="Red Hat Text"/>
                    </a:defRPr>
                  </a:lvl1pPr>
                  <a:lvl2pPr marL="914400" marR="0" lvl="1" indent="-3556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3"/>
                    </a:buClr>
                    <a:buSzPts val="2000"/>
                    <a:buFont typeface="Red Hat Text"/>
                    <a:buChar char="⦁"/>
                    <a:defRPr sz="2000" b="0" i="0" u="none" strike="noStrike" cap="none">
                      <a:solidFill>
                        <a:schemeClr val="dk1"/>
                      </a:solidFill>
                      <a:latin typeface="Red Hat Text"/>
                      <a:ea typeface="Red Hat Text"/>
                      <a:cs typeface="Red Hat Text"/>
                      <a:sym typeface="Red Hat Text"/>
                    </a:defRPr>
                  </a:lvl2pPr>
                  <a:lvl3pPr marL="1371600" marR="0" lvl="2" indent="-3556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4"/>
                    </a:buClr>
                    <a:buSzPts val="2000"/>
                    <a:buFont typeface="Red Hat Text"/>
                    <a:buChar char="⦁"/>
                    <a:defRPr sz="2000" b="0" i="0" u="none" strike="noStrike" cap="none">
                      <a:solidFill>
                        <a:schemeClr val="dk1"/>
                      </a:solidFill>
                      <a:latin typeface="Red Hat Text"/>
                      <a:ea typeface="Red Hat Text"/>
                      <a:cs typeface="Red Hat Text"/>
                      <a:sym typeface="Red Hat Text"/>
                    </a:defRPr>
                  </a:lvl3pPr>
                  <a:lvl4pPr marL="1828800" marR="0" lvl="3" indent="-3556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Red Hat Text"/>
                    <a:buChar char="●"/>
                    <a:defRPr sz="2000" b="0" i="0" u="none" strike="noStrike" cap="none">
                      <a:solidFill>
                        <a:schemeClr val="dk1"/>
                      </a:solidFill>
                      <a:latin typeface="Red Hat Text"/>
                      <a:ea typeface="Red Hat Text"/>
                      <a:cs typeface="Red Hat Text"/>
                      <a:sym typeface="Red Hat Text"/>
                    </a:defRPr>
                  </a:lvl4pPr>
                  <a:lvl5pPr marL="2286000" marR="0" lvl="4" indent="-3556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Red Hat Text"/>
                    <a:buChar char="○"/>
                    <a:defRPr sz="2000" b="0" i="0" u="none" strike="noStrike" cap="none">
                      <a:solidFill>
                        <a:schemeClr val="dk1"/>
                      </a:solidFill>
                      <a:latin typeface="Red Hat Text"/>
                      <a:ea typeface="Red Hat Text"/>
                      <a:cs typeface="Red Hat Text"/>
                      <a:sym typeface="Red Hat Text"/>
                    </a:defRPr>
                  </a:lvl5pPr>
                  <a:lvl6pPr marL="2743200" marR="0" lvl="5" indent="-3556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Red Hat Text"/>
                    <a:buChar char="■"/>
                    <a:defRPr sz="2000" b="0" i="0" u="none" strike="noStrike" cap="none">
                      <a:solidFill>
                        <a:schemeClr val="dk1"/>
                      </a:solidFill>
                      <a:latin typeface="Red Hat Text"/>
                      <a:ea typeface="Red Hat Text"/>
                      <a:cs typeface="Red Hat Text"/>
                      <a:sym typeface="Red Hat Text"/>
                    </a:defRPr>
                  </a:lvl6pPr>
                  <a:lvl7pPr marL="3200400" marR="0" lvl="6" indent="-3556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Red Hat Text"/>
                    <a:buChar char="●"/>
                    <a:defRPr sz="2000" b="0" i="0" u="none" strike="noStrike" cap="none">
                      <a:solidFill>
                        <a:schemeClr val="dk1"/>
                      </a:solidFill>
                      <a:latin typeface="Red Hat Text"/>
                      <a:ea typeface="Red Hat Text"/>
                      <a:cs typeface="Red Hat Text"/>
                      <a:sym typeface="Red Hat Text"/>
                    </a:defRPr>
                  </a:lvl7pPr>
                  <a:lvl8pPr marL="3657600" marR="0" lvl="7" indent="-3556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Red Hat Text"/>
                    <a:buChar char="○"/>
                    <a:defRPr sz="2000" b="0" i="0" u="none" strike="noStrike" cap="none">
                      <a:solidFill>
                        <a:schemeClr val="dk1"/>
                      </a:solidFill>
                      <a:latin typeface="Red Hat Text"/>
                      <a:ea typeface="Red Hat Text"/>
                      <a:cs typeface="Red Hat Text"/>
                      <a:sym typeface="Red Hat Text"/>
                    </a:defRPr>
                  </a:lvl8pPr>
                  <a:lvl9pPr marL="4114800" marR="0" lvl="8" indent="-3556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Red Hat Text"/>
                    <a:buChar char="■"/>
                    <a:defRPr sz="2000" b="0" i="0" u="none" strike="noStrike" cap="none">
                      <a:solidFill>
                        <a:schemeClr val="dk1"/>
                      </a:solidFill>
                      <a:latin typeface="Red Hat Text"/>
                      <a:ea typeface="Red Hat Text"/>
                      <a:cs typeface="Red Hat Text"/>
                      <a:sym typeface="Red Hat Text"/>
                    </a:defRPr>
                  </a:lvl9pPr>
                </a:lstStyle>
                <a:p>
                  <a:pPr marL="0" indent="0" algn="ctr"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-US" sz="1600" b="1" dirty="0"/>
                    <a:t>1</a:t>
                  </a:r>
                  <a:r>
                    <a:rPr lang="en-US" sz="1600" dirty="0"/>
                    <a:t> in every </a:t>
                  </a:r>
                  <a:r>
                    <a:rPr lang="en-US" sz="1600" b="1" dirty="0"/>
                    <a:t>10</a:t>
                  </a:r>
                  <a:r>
                    <a:rPr lang="en-US" sz="1600" dirty="0"/>
                    <a:t> people has Diabetes </a:t>
                  </a:r>
                </a:p>
              </p:txBody>
            </p:sp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1A313BEA-1C89-4BAE-ABCA-399911C1AA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38" t="-1" r="16039" b="-1"/>
                <a:stretch/>
              </p:blipFill>
              <p:spPr bwMode="auto">
                <a:xfrm>
                  <a:off x="1133049" y="2377200"/>
                  <a:ext cx="339713" cy="5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4">
                  <a:extLst>
                    <a:ext uri="{FF2B5EF4-FFF2-40B4-BE49-F238E27FC236}">
                      <a16:creationId xmlns:a16="http://schemas.microsoft.com/office/drawing/2014/main" id="{369783C5-C042-46D5-BBBE-5B94FAD124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38" t="-1" r="16039" b="-1"/>
                <a:stretch/>
              </p:blipFill>
              <p:spPr bwMode="auto">
                <a:xfrm>
                  <a:off x="1344646" y="2377200"/>
                  <a:ext cx="339713" cy="5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4">
                  <a:extLst>
                    <a:ext uri="{FF2B5EF4-FFF2-40B4-BE49-F238E27FC236}">
                      <a16:creationId xmlns:a16="http://schemas.microsoft.com/office/drawing/2014/main" id="{F17B4305-DD8A-4B1A-B4AB-4BDDA143A0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38" t="-1" r="16039" b="-1"/>
                <a:stretch/>
              </p:blipFill>
              <p:spPr bwMode="auto">
                <a:xfrm>
                  <a:off x="1556243" y="2377200"/>
                  <a:ext cx="339713" cy="5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4">
                  <a:extLst>
                    <a:ext uri="{FF2B5EF4-FFF2-40B4-BE49-F238E27FC236}">
                      <a16:creationId xmlns:a16="http://schemas.microsoft.com/office/drawing/2014/main" id="{D1FAF4E1-0596-443D-B96E-F90917665F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38" t="-1" r="16039" b="-1"/>
                <a:stretch/>
              </p:blipFill>
              <p:spPr bwMode="auto">
                <a:xfrm>
                  <a:off x="1767840" y="2377200"/>
                  <a:ext cx="339713" cy="5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4">
                  <a:extLst>
                    <a:ext uri="{FF2B5EF4-FFF2-40B4-BE49-F238E27FC236}">
                      <a16:creationId xmlns:a16="http://schemas.microsoft.com/office/drawing/2014/main" id="{34D20633-C1BD-44B8-8C49-3A394C42D0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38" t="-1" r="16039" b="-1"/>
                <a:stretch/>
              </p:blipFill>
              <p:spPr bwMode="auto">
                <a:xfrm>
                  <a:off x="1979437" y="2377200"/>
                  <a:ext cx="339713" cy="5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4">
                  <a:extLst>
                    <a:ext uri="{FF2B5EF4-FFF2-40B4-BE49-F238E27FC236}">
                      <a16:creationId xmlns:a16="http://schemas.microsoft.com/office/drawing/2014/main" id="{D6C1A8C9-22DA-40EA-8027-4C75A86476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38" t="-1" r="16039" b="-1"/>
                <a:stretch/>
              </p:blipFill>
              <p:spPr bwMode="auto">
                <a:xfrm>
                  <a:off x="2191034" y="2377200"/>
                  <a:ext cx="339713" cy="5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4">
                  <a:extLst>
                    <a:ext uri="{FF2B5EF4-FFF2-40B4-BE49-F238E27FC236}">
                      <a16:creationId xmlns:a16="http://schemas.microsoft.com/office/drawing/2014/main" id="{AB94430F-5A68-46AB-8EDB-34F7083418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38" t="-1" r="16039" b="-1"/>
                <a:stretch/>
              </p:blipFill>
              <p:spPr bwMode="auto">
                <a:xfrm>
                  <a:off x="2402631" y="2377200"/>
                  <a:ext cx="339713" cy="5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>
                  <a:extLst>
                    <a:ext uri="{FF2B5EF4-FFF2-40B4-BE49-F238E27FC236}">
                      <a16:creationId xmlns:a16="http://schemas.microsoft.com/office/drawing/2014/main" id="{8DF37BD7-C39C-430C-BA5B-A0AF67BA0A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38" t="-1" r="16039" b="-1"/>
                <a:stretch/>
              </p:blipFill>
              <p:spPr bwMode="auto">
                <a:xfrm>
                  <a:off x="2614228" y="2377200"/>
                  <a:ext cx="339713" cy="5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4">
                  <a:extLst>
                    <a:ext uri="{FF2B5EF4-FFF2-40B4-BE49-F238E27FC236}">
                      <a16:creationId xmlns:a16="http://schemas.microsoft.com/office/drawing/2014/main" id="{4F48A48E-E21E-43A5-BDEF-6A123A11CB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38" t="-1" r="16039" b="-1"/>
                <a:stretch/>
              </p:blipFill>
              <p:spPr bwMode="auto">
                <a:xfrm>
                  <a:off x="3037424" y="2377200"/>
                  <a:ext cx="339713" cy="5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DE7296D-62E2-4EDC-B54E-82DC92658538}"/>
              </a:ext>
            </a:extLst>
          </p:cNvPr>
          <p:cNvGrpSpPr/>
          <p:nvPr/>
        </p:nvGrpSpPr>
        <p:grpSpPr>
          <a:xfrm>
            <a:off x="2429345" y="2891399"/>
            <a:ext cx="4323536" cy="1988774"/>
            <a:chOff x="2429345" y="2891399"/>
            <a:chExt cx="4323536" cy="1988774"/>
          </a:xfrm>
        </p:grpSpPr>
        <p:sp>
          <p:nvSpPr>
            <p:cNvPr id="42" name="Google Shape;428;p27">
              <a:extLst>
                <a:ext uri="{FF2B5EF4-FFF2-40B4-BE49-F238E27FC236}">
                  <a16:creationId xmlns:a16="http://schemas.microsoft.com/office/drawing/2014/main" id="{D7D0CC66-BC40-4AA0-85B5-C410327D3782}"/>
                </a:ext>
              </a:extLst>
            </p:cNvPr>
            <p:cNvSpPr txBox="1">
              <a:spLocks/>
            </p:cNvSpPr>
            <p:nvPr/>
          </p:nvSpPr>
          <p:spPr>
            <a:xfrm>
              <a:off x="2429345" y="2891399"/>
              <a:ext cx="4323536" cy="8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800"/>
                <a:buFont typeface="Zilla Slab"/>
                <a:buNone/>
                <a:defRPr sz="2800" b="1" i="0" u="none" strike="noStrike" cap="none">
                  <a:solidFill>
                    <a:schemeClr val="accent3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4000" b="0" dirty="0">
                  <a:solidFill>
                    <a:srgbClr val="56051A"/>
                  </a:solidFill>
                </a:rPr>
                <a:t> </a:t>
              </a:r>
              <a:r>
                <a:rPr lang="en-US" sz="1600" dirty="0">
                  <a:solidFill>
                    <a:schemeClr val="dk1"/>
                  </a:solidFill>
                  <a:latin typeface="Red Hat Text"/>
                  <a:sym typeface="Red Hat Text"/>
                </a:rPr>
                <a:t>DIABETES MANAGEMENT</a:t>
              </a:r>
              <a:endParaRPr lang="en" sz="1600" dirty="0">
                <a:solidFill>
                  <a:schemeClr val="dk1"/>
                </a:solidFill>
                <a:latin typeface="Red Hat Text"/>
                <a:sym typeface="Red Hat Text"/>
              </a:endParaRPr>
            </a:p>
          </p:txBody>
        </p:sp>
        <p:pic>
          <p:nvPicPr>
            <p:cNvPr id="1036" name="Picture 12" descr="Female Doctor Icons - Download Free Vector Icons | Noun Project">
              <a:extLst>
                <a:ext uri="{FF2B5EF4-FFF2-40B4-BE49-F238E27FC236}">
                  <a16:creationId xmlns:a16="http://schemas.microsoft.com/office/drawing/2014/main" id="{1757DE81-259B-40B6-8695-8DF8ACD88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00" b="92000" l="10000" r="90000">
                          <a14:foregroundMark x1="49500" y1="6000" x2="49500" y2="6000"/>
                          <a14:foregroundMark x1="56000" y1="92000" x2="56000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0189" y="3966789"/>
              <a:ext cx="634791" cy="634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Isolated Sugar Free Icon Vector Design. Diabetic Food Mark ...">
              <a:extLst>
                <a:ext uri="{FF2B5EF4-FFF2-40B4-BE49-F238E27FC236}">
                  <a16:creationId xmlns:a16="http://schemas.microsoft.com/office/drawing/2014/main" id="{AD9325EE-6EB6-4C01-95EF-2E9F1A927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50692" y1="38308" x2="50692" y2="38308"/>
                          <a14:foregroundMark x1="58077" y1="39077" x2="58077" y2="39077"/>
                          <a14:foregroundMark x1="58077" y1="39077" x2="58077" y2="39077"/>
                          <a14:foregroundMark x1="51769" y1="43462" x2="51769" y2="43462"/>
                          <a14:foregroundMark x1="40769" y1="43846" x2="40769" y2="43846"/>
                          <a14:foregroundMark x1="44462" y1="36846" x2="44462" y2="36846"/>
                          <a14:foregroundMark x1="46692" y1="46000" x2="46692" y2="46000"/>
                          <a14:foregroundMark x1="70538" y1="39077" x2="70538" y2="39077"/>
                          <a14:foregroundMark x1="29000" y1="70231" x2="29000" y2="70231"/>
                          <a14:foregroundMark x1="37077" y1="70231" x2="37077" y2="70231"/>
                          <a14:foregroundMark x1="46308" y1="71385" x2="46308" y2="71385"/>
                          <a14:foregroundMark x1="55462" y1="73231" x2="55462" y2="73231"/>
                          <a14:foregroundMark x1="64615" y1="72462" x2="64615" y2="72462"/>
                          <a14:foregroundMark x1="35308" y1="82769" x2="35308" y2="82769"/>
                          <a14:foregroundMark x1="43000" y1="82769" x2="43000" y2="82769"/>
                          <a14:foregroundMark x1="52538" y1="81615" x2="52538" y2="81615"/>
                          <a14:foregroundMark x1="59154" y1="80923" x2="59154" y2="80923"/>
                          <a14:backgroundMark x1="57923" y1="72538" x2="57923" y2="72538"/>
                          <a14:backgroundMark x1="67462" y1="70923" x2="67462" y2="70923"/>
                          <a14:backgroundMark x1="67462" y1="70923" x2="67462" y2="70923"/>
                          <a14:backgroundMark x1="44769" y1="82692" x2="44769" y2="82692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2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5" t="12572" r="22374" b="7331"/>
            <a:stretch/>
          </p:blipFill>
          <p:spPr bwMode="auto">
            <a:xfrm>
              <a:off x="4172521" y="3688196"/>
              <a:ext cx="845142" cy="1191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unning Shoe Icons - Download Free Vector Icons | Noun Project">
              <a:extLst>
                <a:ext uri="{FF2B5EF4-FFF2-40B4-BE49-F238E27FC236}">
                  <a16:creationId xmlns:a16="http://schemas.microsoft.com/office/drawing/2014/main" id="{3CE55380-8DD5-4101-98E0-E1B520566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93" y="3901641"/>
              <a:ext cx="765086" cy="76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664CBA05-CADC-462A-BA91-99412A528618}"/>
                </a:ext>
              </a:extLst>
            </p:cNvPr>
            <p:cNvSpPr/>
            <p:nvPr/>
          </p:nvSpPr>
          <p:spPr>
            <a:xfrm>
              <a:off x="3938812" y="4162834"/>
              <a:ext cx="211597" cy="24270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B5EE99AF-5D5F-4CBA-8EBD-BC4364AF2BD4}"/>
                </a:ext>
              </a:extLst>
            </p:cNvPr>
            <p:cNvSpPr/>
            <p:nvPr/>
          </p:nvSpPr>
          <p:spPr>
            <a:xfrm>
              <a:off x="5017662" y="4162834"/>
              <a:ext cx="211597" cy="24270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04032B-3E8C-42B3-8084-A898CB2BCFE5}"/>
              </a:ext>
            </a:extLst>
          </p:cNvPr>
          <p:cNvSpPr/>
          <p:nvPr/>
        </p:nvSpPr>
        <p:spPr>
          <a:xfrm>
            <a:off x="12032" y="318716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8776516" y="4925257"/>
            <a:ext cx="309300" cy="2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Google Shape;308;p14">
            <a:extLst>
              <a:ext uri="{FF2B5EF4-FFF2-40B4-BE49-F238E27FC236}">
                <a16:creationId xmlns:a16="http://schemas.microsoft.com/office/drawing/2014/main" id="{C8436071-CBAD-4684-8420-324E84B101C0}"/>
              </a:ext>
            </a:extLst>
          </p:cNvPr>
          <p:cNvSpPr txBox="1">
            <a:spLocks/>
          </p:cNvSpPr>
          <p:nvPr/>
        </p:nvSpPr>
        <p:spPr>
          <a:xfrm>
            <a:off x="2319150" y="-340931"/>
            <a:ext cx="45057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algn="ctr"/>
            <a:r>
              <a:rPr lang="en-US" sz="3600" b="0" dirty="0">
                <a:solidFill>
                  <a:srgbClr val="56051A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DATASET</a:t>
            </a:r>
            <a:endParaRPr lang="en-US" sz="8000" b="0" dirty="0">
              <a:solidFill>
                <a:srgbClr val="56051A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F556F-B318-4EAC-8DE1-51B7B8C00B30}"/>
              </a:ext>
            </a:extLst>
          </p:cNvPr>
          <p:cNvSpPr/>
          <p:nvPr/>
        </p:nvSpPr>
        <p:spPr>
          <a:xfrm>
            <a:off x="7645400" y="3187749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25CD1A-1659-4219-9F90-A2014D8EC245}"/>
              </a:ext>
            </a:extLst>
          </p:cNvPr>
          <p:cNvSpPr/>
          <p:nvPr/>
        </p:nvSpPr>
        <p:spPr>
          <a:xfrm>
            <a:off x="12032" y="1203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338EB-98AE-4C5B-8A3F-98818887640E}"/>
              </a:ext>
            </a:extLst>
          </p:cNvPr>
          <p:cNvSpPr txBox="1"/>
          <p:nvPr/>
        </p:nvSpPr>
        <p:spPr>
          <a:xfrm>
            <a:off x="253374" y="939035"/>
            <a:ext cx="53004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820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counties from 48 states (</a:t>
            </a:r>
            <a:r>
              <a:rPr lang="en-US" sz="1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26%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of counties)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Excluded Hawaii and Alaska from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50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different features: economic features, demographics, geographic coordinates, weather components &amp; food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7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Data Sources: Web scraping, API &amp; data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Diabetes labels – by population with diabetes percentage</a:t>
            </a:r>
          </a:p>
          <a:p>
            <a:pPr lvl="2"/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sz="1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Low: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0% to 8.5%</a:t>
            </a:r>
          </a:p>
          <a:p>
            <a:pPr lvl="2"/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sz="1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Medium: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8.6% to 11.6%</a:t>
            </a:r>
          </a:p>
          <a:p>
            <a:pPr lvl="2"/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sz="1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High: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more than 11.6%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D6E4F5-49C8-4A59-8F84-DDA372AB9DB6}"/>
              </a:ext>
            </a:extLst>
          </p:cNvPr>
          <p:cNvGrpSpPr/>
          <p:nvPr/>
        </p:nvGrpSpPr>
        <p:grpSpPr>
          <a:xfrm>
            <a:off x="4992909" y="1075625"/>
            <a:ext cx="3401791" cy="3061601"/>
            <a:chOff x="5587164" y="1588934"/>
            <a:chExt cx="2957100" cy="2822343"/>
          </a:xfrm>
        </p:grpSpPr>
        <p:pic>
          <p:nvPicPr>
            <p:cNvPr id="13" name="Picture 2" descr="Menuism | Crunchbase">
              <a:extLst>
                <a:ext uri="{FF2B5EF4-FFF2-40B4-BE49-F238E27FC236}">
                  <a16:creationId xmlns:a16="http://schemas.microsoft.com/office/drawing/2014/main" id="{FFD04A54-D6A5-49DB-9100-4E312159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31535"/>
            <a:stretch/>
          </p:blipFill>
          <p:spPr bwMode="auto">
            <a:xfrm>
              <a:off x="6541129" y="2450374"/>
              <a:ext cx="1335613" cy="55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Zillow Resumes Buying Homes in Six Additional Markets as Housing ...">
              <a:extLst>
                <a:ext uri="{FF2B5EF4-FFF2-40B4-BE49-F238E27FC236}">
                  <a16:creationId xmlns:a16="http://schemas.microsoft.com/office/drawing/2014/main" id="{A7AAEEA3-6900-437C-A5C9-A7E7C1A707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74" b="34174"/>
            <a:stretch/>
          </p:blipFill>
          <p:spPr bwMode="auto">
            <a:xfrm>
              <a:off x="5587164" y="2322987"/>
              <a:ext cx="1183427" cy="39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ensus.gov">
              <a:extLst>
                <a:ext uri="{FF2B5EF4-FFF2-40B4-BE49-F238E27FC236}">
                  <a16:creationId xmlns:a16="http://schemas.microsoft.com/office/drawing/2014/main" id="{284B6F0F-8C8B-41BC-A22C-E22A435CB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364" y="1588934"/>
              <a:ext cx="1438700" cy="75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United States Department of Agriculture (USDA)">
              <a:extLst>
                <a:ext uri="{FF2B5EF4-FFF2-40B4-BE49-F238E27FC236}">
                  <a16:creationId xmlns:a16="http://schemas.microsoft.com/office/drawing/2014/main" id="{C46267B6-94E4-4E48-9B67-A8EB269AAA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2" t="8477" r="4019" b="16696"/>
            <a:stretch/>
          </p:blipFill>
          <p:spPr bwMode="auto">
            <a:xfrm>
              <a:off x="5805559" y="3089009"/>
              <a:ext cx="1569372" cy="51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Centers for Disease Control and Prevention - Wikipedia">
              <a:extLst>
                <a:ext uri="{FF2B5EF4-FFF2-40B4-BE49-F238E27FC236}">
                  <a16:creationId xmlns:a16="http://schemas.microsoft.com/office/drawing/2014/main" id="{08122C3B-3DBB-4695-B1EA-FACDE99BD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5087" y="3015288"/>
              <a:ext cx="1015497" cy="766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Deepwater Horizon Support for Meg Skansi at NODC">
              <a:extLst>
                <a:ext uri="{FF2B5EF4-FFF2-40B4-BE49-F238E27FC236}">
                  <a16:creationId xmlns:a16="http://schemas.microsoft.com/office/drawing/2014/main" id="{6CA3ABD8-8BC9-4297-ACD8-683B14168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594" y="3826038"/>
              <a:ext cx="1814241" cy="58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639822F-A4CC-46E7-A0D2-A6B2E8B18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9763" y="1994440"/>
              <a:ext cx="724501" cy="887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9F25A73-7035-448A-8CB4-2BA9F2FFC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452" y="2953470"/>
            <a:ext cx="2467058" cy="215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04032B-3E8C-42B3-8084-A898CB2BCFE5}"/>
              </a:ext>
            </a:extLst>
          </p:cNvPr>
          <p:cNvSpPr/>
          <p:nvPr/>
        </p:nvSpPr>
        <p:spPr>
          <a:xfrm>
            <a:off x="12032" y="318716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8776516" y="4925257"/>
            <a:ext cx="309300" cy="2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F556F-B318-4EAC-8DE1-51B7B8C00B30}"/>
              </a:ext>
            </a:extLst>
          </p:cNvPr>
          <p:cNvSpPr/>
          <p:nvPr/>
        </p:nvSpPr>
        <p:spPr>
          <a:xfrm>
            <a:off x="7645400" y="3187749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DCF937-EB1F-4258-AC67-33D7C55E739F}"/>
              </a:ext>
            </a:extLst>
          </p:cNvPr>
          <p:cNvSpPr/>
          <p:nvPr/>
        </p:nvSpPr>
        <p:spPr>
          <a:xfrm>
            <a:off x="12032" y="1203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308;p14">
            <a:extLst>
              <a:ext uri="{FF2B5EF4-FFF2-40B4-BE49-F238E27FC236}">
                <a16:creationId xmlns:a16="http://schemas.microsoft.com/office/drawing/2014/main" id="{C8436071-CBAD-4684-8420-324E84B101C0}"/>
              </a:ext>
            </a:extLst>
          </p:cNvPr>
          <p:cNvSpPr txBox="1">
            <a:spLocks/>
          </p:cNvSpPr>
          <p:nvPr/>
        </p:nvSpPr>
        <p:spPr>
          <a:xfrm>
            <a:off x="-15397" y="-402703"/>
            <a:ext cx="45057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algn="ctr"/>
            <a:r>
              <a:rPr lang="en-US" b="0" dirty="0">
                <a:solidFill>
                  <a:srgbClr val="56051A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METHODOLOGY</a:t>
            </a:r>
            <a:endParaRPr lang="en-US" sz="7200" b="0" dirty="0">
              <a:solidFill>
                <a:srgbClr val="56051A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F88B4CB-BC9B-40A2-87D0-2E27C68BE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752671"/>
              </p:ext>
            </p:extLst>
          </p:nvPr>
        </p:nvGraphicFramePr>
        <p:xfrm>
          <a:off x="420704" y="641098"/>
          <a:ext cx="3719778" cy="2791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B67B4AA-24BD-475D-BE45-1A386BE8EC1E}"/>
              </a:ext>
            </a:extLst>
          </p:cNvPr>
          <p:cNvGrpSpPr/>
          <p:nvPr/>
        </p:nvGrpSpPr>
        <p:grpSpPr>
          <a:xfrm>
            <a:off x="12024" y="1002522"/>
            <a:ext cx="6655159" cy="522995"/>
            <a:chOff x="460606" y="986041"/>
            <a:chExt cx="6655159" cy="5229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864AA3-98AB-42E3-BB89-7D027C7F1864}"/>
                </a:ext>
              </a:extLst>
            </p:cNvPr>
            <p:cNvGrpSpPr/>
            <p:nvPr/>
          </p:nvGrpSpPr>
          <p:grpSpPr>
            <a:xfrm>
              <a:off x="470368" y="986041"/>
              <a:ext cx="6645397" cy="480300"/>
              <a:chOff x="756349" y="1804965"/>
              <a:chExt cx="9798659" cy="706926"/>
            </a:xfrm>
          </p:grpSpPr>
          <p:pic>
            <p:nvPicPr>
              <p:cNvPr id="13" name="Graphic 12" descr="Chevron arrows">
                <a:extLst>
                  <a:ext uri="{FF2B5EF4-FFF2-40B4-BE49-F238E27FC236}">
                    <a16:creationId xmlns:a16="http://schemas.microsoft.com/office/drawing/2014/main" id="{B2DB44AC-DE86-4D78-BE20-1F483D3EA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70686" y="1950410"/>
                <a:ext cx="527452" cy="538341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7EB2E5-0875-4925-BE41-C7BF82E2AD6F}"/>
                  </a:ext>
                </a:extLst>
              </p:cNvPr>
              <p:cNvSpPr txBox="1"/>
              <p:nvPr/>
            </p:nvSpPr>
            <p:spPr>
              <a:xfrm>
                <a:off x="756349" y="1927886"/>
                <a:ext cx="1489941" cy="55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 Mining &amp; Data Cleaning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F53C4A-2F9F-4A75-8DC4-27B47A17ACDA}"/>
                  </a:ext>
                </a:extLst>
              </p:cNvPr>
              <p:cNvSpPr txBox="1"/>
              <p:nvPr/>
            </p:nvSpPr>
            <p:spPr>
              <a:xfrm>
                <a:off x="3568751" y="1960857"/>
                <a:ext cx="1489941" cy="55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Exploratory Data Analysis</a:t>
                </a:r>
              </a:p>
            </p:txBody>
          </p:sp>
          <p:pic>
            <p:nvPicPr>
              <p:cNvPr id="16" name="Graphic 15" descr="Chevron arrows">
                <a:extLst>
                  <a:ext uri="{FF2B5EF4-FFF2-40B4-BE49-F238E27FC236}">
                    <a16:creationId xmlns:a16="http://schemas.microsoft.com/office/drawing/2014/main" id="{FE2234F2-56BE-4EF1-A9F8-42A49BD54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65172" y="1940579"/>
                <a:ext cx="527450" cy="538341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5E42E5-D9BB-4166-9C7E-A4698FA2C5EB}"/>
                  </a:ext>
                </a:extLst>
              </p:cNvPr>
              <p:cNvSpPr txBox="1"/>
              <p:nvPr/>
            </p:nvSpPr>
            <p:spPr>
              <a:xfrm>
                <a:off x="6343943" y="1804965"/>
                <a:ext cx="1489941" cy="53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Model Training &amp; Evaluation</a:t>
                </a:r>
              </a:p>
            </p:txBody>
          </p:sp>
          <p:pic>
            <p:nvPicPr>
              <p:cNvPr id="18" name="Graphic 17" descr="Chevron arrows">
                <a:extLst>
                  <a:ext uri="{FF2B5EF4-FFF2-40B4-BE49-F238E27FC236}">
                    <a16:creationId xmlns:a16="http://schemas.microsoft.com/office/drawing/2014/main" id="{D5B958D8-C494-4611-A6D4-B03BE951A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5924" y="1960857"/>
                <a:ext cx="527450" cy="53834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61E7C5-4CCA-4E66-A148-BDDC945BB7BD}"/>
                  </a:ext>
                </a:extLst>
              </p:cNvPr>
              <p:cNvSpPr txBox="1"/>
              <p:nvPr/>
            </p:nvSpPr>
            <p:spPr>
              <a:xfrm>
                <a:off x="9065068" y="1905680"/>
                <a:ext cx="1489940" cy="55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Delivery of Results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7AD0F7-CE73-4638-9BCA-1CF627DB46BD}"/>
                </a:ext>
              </a:extLst>
            </p:cNvPr>
            <p:cNvSpPr txBox="1"/>
            <p:nvPr/>
          </p:nvSpPr>
          <p:spPr>
            <a:xfrm>
              <a:off x="460606" y="1069554"/>
              <a:ext cx="12001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Data Mining &amp; Data Cleaning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AA4B80-9E90-4B92-88CC-9EDD81946676}"/>
                </a:ext>
              </a:extLst>
            </p:cNvPr>
            <p:cNvSpPr txBox="1"/>
            <p:nvPr/>
          </p:nvSpPr>
          <p:spPr>
            <a:xfrm>
              <a:off x="1660655" y="1078149"/>
              <a:ext cx="12001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Exploratory Data Analysis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C4DE50-3746-4925-A6C2-AF41E6751856}"/>
                </a:ext>
              </a:extLst>
            </p:cNvPr>
            <p:cNvSpPr txBox="1"/>
            <p:nvPr/>
          </p:nvSpPr>
          <p:spPr>
            <a:xfrm>
              <a:off x="2945779" y="1069554"/>
              <a:ext cx="12001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Model Training &amp; Evaluation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869073-E8FF-4C08-B3A4-9EF41FA23E82}"/>
                </a:ext>
              </a:extLst>
            </p:cNvPr>
            <p:cNvSpPr txBox="1"/>
            <p:nvPr/>
          </p:nvSpPr>
          <p:spPr>
            <a:xfrm>
              <a:off x="4113666" y="1060923"/>
              <a:ext cx="12001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Delivery of Results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91C8FC-ED87-4989-9484-793E0EEDA523}"/>
              </a:ext>
            </a:extLst>
          </p:cNvPr>
          <p:cNvSpPr txBox="1"/>
          <p:nvPr/>
        </p:nvSpPr>
        <p:spPr>
          <a:xfrm>
            <a:off x="706139" y="3458595"/>
            <a:ext cx="41875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Trained models using Pipelines &amp; Grid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K-Nearest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Adaboost</a:t>
            </a:r>
            <a:r>
              <a:rPr lang="en-US" sz="1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/Gradient Boosting/ </a:t>
            </a:r>
            <a:r>
              <a:rPr lang="en-US" sz="11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XGBClassifier</a:t>
            </a:r>
            <a:endParaRPr lang="en-US" sz="1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915772-4223-4A4B-A56F-F7E1A0B12F31}"/>
              </a:ext>
            </a:extLst>
          </p:cNvPr>
          <p:cNvSpPr/>
          <p:nvPr/>
        </p:nvSpPr>
        <p:spPr>
          <a:xfrm>
            <a:off x="7643914" y="10960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Google Shape;308;p14">
            <a:extLst>
              <a:ext uri="{FF2B5EF4-FFF2-40B4-BE49-F238E27FC236}">
                <a16:creationId xmlns:a16="http://schemas.microsoft.com/office/drawing/2014/main" id="{71D0FAB2-97CD-4B88-AB9D-2DF9A9969029}"/>
              </a:ext>
            </a:extLst>
          </p:cNvPr>
          <p:cNvSpPr txBox="1">
            <a:spLocks/>
          </p:cNvSpPr>
          <p:nvPr/>
        </p:nvSpPr>
        <p:spPr>
          <a:xfrm>
            <a:off x="4470266" y="-402703"/>
            <a:ext cx="45057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algn="ctr"/>
            <a:r>
              <a:rPr lang="en-US" b="0" dirty="0">
                <a:solidFill>
                  <a:srgbClr val="56051A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MODEL OVERVIEW</a:t>
            </a:r>
            <a:endParaRPr lang="en-US" sz="7200" b="0" dirty="0">
              <a:solidFill>
                <a:srgbClr val="56051A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6C36626B-8129-4618-80C6-DBC704AE0112}"/>
              </a:ext>
            </a:extLst>
          </p:cNvPr>
          <p:cNvSpPr txBox="1"/>
          <p:nvPr/>
        </p:nvSpPr>
        <p:spPr>
          <a:xfrm>
            <a:off x="5167066" y="1182781"/>
            <a:ext cx="3240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Red Hat Text"/>
              <a:buNone/>
            </a:pPr>
            <a:r>
              <a:rPr lang="en-US" dirty="0"/>
              <a:t>A Support Vector Machine Classification Model that predicts the level of population with Diabetes of a county with </a:t>
            </a:r>
            <a:r>
              <a:rPr lang="en-US" b="1" dirty="0"/>
              <a:t>70.7%</a:t>
            </a:r>
            <a:r>
              <a:rPr lang="en-US" dirty="0"/>
              <a:t> accuracy. </a:t>
            </a:r>
          </a:p>
        </p:txBody>
      </p:sp>
      <p:graphicFrame>
        <p:nvGraphicFramePr>
          <p:cNvPr id="38" name="Table 3">
            <a:extLst>
              <a:ext uri="{FF2B5EF4-FFF2-40B4-BE49-F238E27FC236}">
                <a16:creationId xmlns:a16="http://schemas.microsoft.com/office/drawing/2014/main" id="{CA80A8C4-D4A0-4E28-8BAB-159BDC5F8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245014"/>
              </p:ext>
            </p:extLst>
          </p:nvPr>
        </p:nvGraphicFramePr>
        <p:xfrm>
          <a:off x="5023284" y="2351166"/>
          <a:ext cx="3369930" cy="1454342"/>
        </p:xfrm>
        <a:graphic>
          <a:graphicData uri="http://schemas.openxmlformats.org/drawingml/2006/table">
            <a:tbl>
              <a:tblPr firstRow="1" bandRow="1">
                <a:tableStyleId>{39EBF275-717E-4257-B8F3-D571D15F8AED}</a:tableStyleId>
              </a:tblPr>
              <a:tblGrid>
                <a:gridCol w="1073889">
                  <a:extLst>
                    <a:ext uri="{9D8B030D-6E8A-4147-A177-3AD203B41FA5}">
                      <a16:colId xmlns:a16="http://schemas.microsoft.com/office/drawing/2014/main" val="4124954210"/>
                    </a:ext>
                  </a:extLst>
                </a:gridCol>
                <a:gridCol w="754320">
                  <a:extLst>
                    <a:ext uri="{9D8B030D-6E8A-4147-A177-3AD203B41FA5}">
                      <a16:colId xmlns:a16="http://schemas.microsoft.com/office/drawing/2014/main" val="3358100518"/>
                    </a:ext>
                  </a:extLst>
                </a:gridCol>
                <a:gridCol w="797442">
                  <a:extLst>
                    <a:ext uri="{9D8B030D-6E8A-4147-A177-3AD203B41FA5}">
                      <a16:colId xmlns:a16="http://schemas.microsoft.com/office/drawing/2014/main" val="1626066280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859390832"/>
                    </a:ext>
                  </a:extLst>
                </a:gridCol>
              </a:tblGrid>
              <a:tr h="32658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Precision (</a:t>
                      </a:r>
                      <a:r>
                        <a:rPr 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wgt</a:t>
                      </a: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avg)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Recall (</a:t>
                      </a:r>
                      <a:r>
                        <a:rPr 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wgt</a:t>
                      </a: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avg)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22616"/>
                  </a:ext>
                </a:extLst>
              </a:tr>
              <a:tr h="326582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0.6747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136217"/>
                  </a:ext>
                </a:extLst>
              </a:tr>
              <a:tr h="20097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0.6422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359924"/>
                  </a:ext>
                </a:extLst>
              </a:tr>
              <a:tr h="20097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0.7073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413177"/>
                  </a:ext>
                </a:extLst>
              </a:tr>
              <a:tr h="200974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XGBoost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0.7073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677748"/>
                  </a:ext>
                </a:extLst>
              </a:tr>
            </a:tbl>
          </a:graphicData>
        </a:graphic>
      </p:graphicFrame>
      <p:sp>
        <p:nvSpPr>
          <p:cNvPr id="449" name="Rectangle 448">
            <a:extLst>
              <a:ext uri="{FF2B5EF4-FFF2-40B4-BE49-F238E27FC236}">
                <a16:creationId xmlns:a16="http://schemas.microsoft.com/office/drawing/2014/main" id="{E2A9B758-0D9E-4E18-8A7A-13221787F831}"/>
              </a:ext>
            </a:extLst>
          </p:cNvPr>
          <p:cNvSpPr/>
          <p:nvPr/>
        </p:nvSpPr>
        <p:spPr>
          <a:xfrm>
            <a:off x="5023284" y="3305976"/>
            <a:ext cx="3369930" cy="27478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0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8" grpId="0"/>
      <p:bldP spid="4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54896E-4448-4572-B065-D8E14B155F5E}"/>
              </a:ext>
            </a:extLst>
          </p:cNvPr>
          <p:cNvSpPr/>
          <p:nvPr/>
        </p:nvSpPr>
        <p:spPr>
          <a:xfrm>
            <a:off x="12032" y="318716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5F450A-4D41-47B8-A9EE-F451A75299F6}"/>
              </a:ext>
            </a:extLst>
          </p:cNvPr>
          <p:cNvSpPr/>
          <p:nvPr/>
        </p:nvSpPr>
        <p:spPr>
          <a:xfrm>
            <a:off x="12032" y="1203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8776516" y="4925257"/>
            <a:ext cx="309300" cy="2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7D206-53ED-44C5-AE4D-550136B00E6A}"/>
              </a:ext>
            </a:extLst>
          </p:cNvPr>
          <p:cNvSpPr/>
          <p:nvPr/>
        </p:nvSpPr>
        <p:spPr>
          <a:xfrm>
            <a:off x="7634111" y="3187700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001F49-CE52-41D3-A15B-AD1F924B4807}"/>
              </a:ext>
            </a:extLst>
          </p:cNvPr>
          <p:cNvSpPr/>
          <p:nvPr/>
        </p:nvSpPr>
        <p:spPr>
          <a:xfrm>
            <a:off x="7643914" y="10960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40F497-8E08-4DC9-9EBC-7F5AC1EA238D}"/>
              </a:ext>
            </a:extLst>
          </p:cNvPr>
          <p:cNvGrpSpPr/>
          <p:nvPr/>
        </p:nvGrpSpPr>
        <p:grpSpPr>
          <a:xfrm>
            <a:off x="993558" y="2685557"/>
            <a:ext cx="6802097" cy="1955751"/>
            <a:chOff x="1298914" y="2993081"/>
            <a:chExt cx="6400721" cy="19912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CA1729-52C5-44BF-8DF6-CB82BBCE507B}"/>
                </a:ext>
              </a:extLst>
            </p:cNvPr>
            <p:cNvGrpSpPr/>
            <p:nvPr/>
          </p:nvGrpSpPr>
          <p:grpSpPr>
            <a:xfrm>
              <a:off x="1298914" y="2993081"/>
              <a:ext cx="6400721" cy="1991261"/>
              <a:chOff x="1335010" y="2824637"/>
              <a:chExt cx="6400721" cy="199126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D786FA3-7EB8-4398-8DAB-E2AB4A678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6313" y="2824637"/>
                <a:ext cx="1955751" cy="195575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7B7424-CA71-4F2C-8CF1-F519E31AC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1788" y="2860147"/>
                <a:ext cx="2443943" cy="192024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972BB8-F0FB-4641-8D1F-B61972DAE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010" y="2860147"/>
                <a:ext cx="1941579" cy="1955751"/>
              </a:xfrm>
              <a:prstGeom prst="rect">
                <a:avLst/>
              </a:prstGeom>
            </p:spPr>
          </p:pic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983096-14EF-477C-AE47-C7C07E3C496F}"/>
                </a:ext>
              </a:extLst>
            </p:cNvPr>
            <p:cNvSpPr/>
            <p:nvPr/>
          </p:nvSpPr>
          <p:spPr>
            <a:xfrm>
              <a:off x="1949747" y="3076559"/>
              <a:ext cx="177743" cy="16539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1E9E3B7-C707-41DF-A4C0-C9DB8EE2E4E6}"/>
                </a:ext>
              </a:extLst>
            </p:cNvPr>
            <p:cNvSpPr/>
            <p:nvPr/>
          </p:nvSpPr>
          <p:spPr>
            <a:xfrm>
              <a:off x="2783981" y="3076559"/>
              <a:ext cx="177743" cy="1540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568EC51-E702-4459-A9DF-3E51960CCE8D}"/>
                </a:ext>
              </a:extLst>
            </p:cNvPr>
            <p:cNvSpPr/>
            <p:nvPr/>
          </p:nvSpPr>
          <p:spPr>
            <a:xfrm>
              <a:off x="3898386" y="3076559"/>
              <a:ext cx="161183" cy="1675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18BA29-D987-40C0-A734-F94CB6ADE937}"/>
                </a:ext>
              </a:extLst>
            </p:cNvPr>
            <p:cNvSpPr/>
            <p:nvPr/>
          </p:nvSpPr>
          <p:spPr>
            <a:xfrm>
              <a:off x="4760197" y="3076559"/>
              <a:ext cx="150235" cy="1675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D3253DF-992D-4639-90DE-AB08C240B7CD}"/>
                </a:ext>
              </a:extLst>
            </p:cNvPr>
            <p:cNvSpPr/>
            <p:nvPr/>
          </p:nvSpPr>
          <p:spPr>
            <a:xfrm>
              <a:off x="5745184" y="3076559"/>
              <a:ext cx="185580" cy="18143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FCADCE6-D265-4866-9D4B-E9F1F8C6418E}"/>
                </a:ext>
              </a:extLst>
            </p:cNvPr>
            <p:cNvSpPr/>
            <p:nvPr/>
          </p:nvSpPr>
          <p:spPr>
            <a:xfrm>
              <a:off x="6507256" y="3076559"/>
              <a:ext cx="185580" cy="18143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6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21CEE-4A80-47D6-AD49-220DE66E772E}"/>
                </a:ext>
              </a:extLst>
            </p:cNvPr>
            <p:cNvSpPr/>
            <p:nvPr/>
          </p:nvSpPr>
          <p:spPr>
            <a:xfrm>
              <a:off x="7265817" y="3076559"/>
              <a:ext cx="165238" cy="18143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7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EA79EAE-8F96-4668-8F65-02C8E40AAF7A}"/>
              </a:ext>
            </a:extLst>
          </p:cNvPr>
          <p:cNvGrpSpPr/>
          <p:nvPr/>
        </p:nvGrpSpPr>
        <p:grpSpPr>
          <a:xfrm>
            <a:off x="694981" y="729806"/>
            <a:ext cx="4581279" cy="1706910"/>
            <a:chOff x="668506" y="696256"/>
            <a:chExt cx="4581279" cy="170691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BAA795-58EE-40BF-96B5-775208F538BA}"/>
                </a:ext>
              </a:extLst>
            </p:cNvPr>
            <p:cNvSpPr txBox="1"/>
            <p:nvPr/>
          </p:nvSpPr>
          <p:spPr>
            <a:xfrm>
              <a:off x="1548241" y="1950414"/>
              <a:ext cx="3589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4">
                      <a:lumMod val="75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April High Temperature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E3EB70-2787-4B7E-8E12-BE206163F8AF}"/>
                </a:ext>
              </a:extLst>
            </p:cNvPr>
            <p:cNvGrpSpPr/>
            <p:nvPr/>
          </p:nvGrpSpPr>
          <p:grpSpPr>
            <a:xfrm>
              <a:off x="668506" y="696256"/>
              <a:ext cx="4581279" cy="1706910"/>
              <a:chOff x="668506" y="696256"/>
              <a:chExt cx="4581279" cy="170691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47DCAD-A378-4BC6-BB6D-8DBF33263A9C}"/>
                  </a:ext>
                </a:extLst>
              </p:cNvPr>
              <p:cNvSpPr txBox="1"/>
              <p:nvPr/>
            </p:nvSpPr>
            <p:spPr>
              <a:xfrm>
                <a:off x="668506" y="696256"/>
                <a:ext cx="40636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C00000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Per Capita Income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59B3C2-5AC5-4017-B16A-68B0164B5356}"/>
                  </a:ext>
                </a:extLst>
              </p:cNvPr>
              <p:cNvSpPr txBox="1"/>
              <p:nvPr/>
            </p:nvSpPr>
            <p:spPr>
              <a:xfrm>
                <a:off x="874289" y="1075368"/>
                <a:ext cx="35894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Median Household Income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83F6D6-EF4F-4C06-9AD6-B2B4C3F2376F}"/>
                  </a:ext>
                </a:extLst>
              </p:cNvPr>
              <p:cNvSpPr txBox="1"/>
              <p:nvPr/>
            </p:nvSpPr>
            <p:spPr>
              <a:xfrm>
                <a:off x="1239253" y="1286634"/>
                <a:ext cx="3569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accent2">
                        <a:lumMod val="75000"/>
                      </a:schemeClr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Median Housing Costs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FE3973-FDD9-47C2-98C6-1D18738210AE}"/>
                  </a:ext>
                </a:extLst>
              </p:cNvPr>
              <p:cNvSpPr txBox="1"/>
              <p:nvPr/>
            </p:nvSpPr>
            <p:spPr>
              <a:xfrm>
                <a:off x="1660361" y="1500487"/>
                <a:ext cx="35894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Monthly Rent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386967-3E59-437F-9AD1-A1BAFBCD9A37}"/>
                  </a:ext>
                </a:extLst>
              </p:cNvPr>
              <p:cNvSpPr txBox="1"/>
              <p:nvPr/>
            </p:nvSpPr>
            <p:spPr>
              <a:xfrm>
                <a:off x="1540200" y="1749143"/>
                <a:ext cx="3589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accent4">
                        <a:lumMod val="50000"/>
                      </a:schemeClr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May High Temperature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6BCE95-70F5-4DB7-9143-0490B10B9CF9}"/>
                  </a:ext>
                </a:extLst>
              </p:cNvPr>
              <p:cNvSpPr txBox="1"/>
              <p:nvPr/>
            </p:nvSpPr>
            <p:spPr>
              <a:xfrm>
                <a:off x="1632710" y="2141556"/>
                <a:ext cx="35894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accent3">
                        <a:lumMod val="75000"/>
                      </a:schemeClr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June High Temperature</a:t>
                </a:r>
              </a:p>
            </p:txBody>
          </p:sp>
        </p:grpSp>
      </p:grpSp>
      <p:sp>
        <p:nvSpPr>
          <p:cNvPr id="32" name="Google Shape;308;p14">
            <a:extLst>
              <a:ext uri="{FF2B5EF4-FFF2-40B4-BE49-F238E27FC236}">
                <a16:creationId xmlns:a16="http://schemas.microsoft.com/office/drawing/2014/main" id="{BA345695-3E55-4AA5-93EB-C2B1A8CB3288}"/>
              </a:ext>
            </a:extLst>
          </p:cNvPr>
          <p:cNvSpPr txBox="1">
            <a:spLocks/>
          </p:cNvSpPr>
          <p:nvPr/>
        </p:nvSpPr>
        <p:spPr>
          <a:xfrm>
            <a:off x="806763" y="-722121"/>
            <a:ext cx="7222957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algn="ctr"/>
            <a:r>
              <a:rPr lang="en-US" sz="2400" b="0" dirty="0">
                <a:solidFill>
                  <a:srgbClr val="56051A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MOST INFLUENTIAL FEATURES</a:t>
            </a:r>
            <a:endParaRPr lang="en-US" sz="6000" b="0" dirty="0">
              <a:solidFill>
                <a:srgbClr val="56051A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CCC261-3BCA-4D1E-93C6-A4949FBDA1E0}"/>
              </a:ext>
            </a:extLst>
          </p:cNvPr>
          <p:cNvGrpSpPr/>
          <p:nvPr/>
        </p:nvGrpSpPr>
        <p:grpSpPr>
          <a:xfrm>
            <a:off x="4469519" y="794552"/>
            <a:ext cx="3589424" cy="1693260"/>
            <a:chOff x="4130953" y="850438"/>
            <a:chExt cx="3589424" cy="16932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D3CDE8-CE5A-43AF-B1F5-F8684F2743D4}"/>
                </a:ext>
              </a:extLst>
            </p:cNvPr>
            <p:cNvGrpSpPr/>
            <p:nvPr/>
          </p:nvGrpSpPr>
          <p:grpSpPr>
            <a:xfrm>
              <a:off x="4235917" y="1167362"/>
              <a:ext cx="3327512" cy="1007744"/>
              <a:chOff x="4723047" y="1140456"/>
              <a:chExt cx="3327512" cy="100774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91F1C06-9FBC-4920-AD10-A882EDC5657F}"/>
                  </a:ext>
                </a:extLst>
              </p:cNvPr>
              <p:cNvGrpSpPr/>
              <p:nvPr/>
            </p:nvGrpSpPr>
            <p:grpSpPr>
              <a:xfrm>
                <a:off x="5114413" y="1140456"/>
                <a:ext cx="2402778" cy="430742"/>
                <a:chOff x="4976693" y="991568"/>
                <a:chExt cx="2402778" cy="430742"/>
              </a:xfrm>
            </p:grpSpPr>
            <p:pic>
              <p:nvPicPr>
                <p:cNvPr id="1026" name="Picture 2" descr="Living Expenses Icon of Glyph style - Available in SVG, PNG, EPS ...">
                  <a:extLst>
                    <a:ext uri="{FF2B5EF4-FFF2-40B4-BE49-F238E27FC236}">
                      <a16:creationId xmlns:a16="http://schemas.microsoft.com/office/drawing/2014/main" id="{FF4F0585-A642-4325-AF90-EBDBBF9B57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74505" y="1005228"/>
                  <a:ext cx="417082" cy="4170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Economy of Romania Per capita income Gross domestic product ...">
                  <a:extLst>
                    <a:ext uri="{FF2B5EF4-FFF2-40B4-BE49-F238E27FC236}">
                      <a16:creationId xmlns:a16="http://schemas.microsoft.com/office/drawing/2014/main" id="{E10373BB-997B-449F-97E0-B221CB32FE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48" b="96209" l="3782" r="97479">
                              <a14:foregroundMark x1="52941" y1="87204" x2="52941" y2="87204"/>
                              <a14:foregroundMark x1="66807" y1="92891" x2="66807" y2="92891"/>
                              <a14:foregroundMark x1="59244" y1="97630" x2="59244" y2="97630"/>
                              <a14:foregroundMark x1="93277" y1="80569" x2="93277" y2="80569"/>
                              <a14:foregroundMark x1="97899" y1="77251" x2="97899" y2="77251"/>
                              <a14:foregroundMark x1="6303" y1="64455" x2="6303" y2="64455"/>
                              <a14:foregroundMark x1="4202" y1="68720" x2="4202" y2="68720"/>
                              <a14:foregroundMark x1="4202" y1="72986" x2="4202" y2="72986"/>
                              <a14:foregroundMark x1="3782" y1="77251" x2="3782" y2="77251"/>
                              <a14:foregroundMark x1="11345" y1="65877" x2="11345" y2="65877"/>
                              <a14:foregroundMark x1="86555" y1="34123" x2="86555" y2="34123"/>
                              <a14:foregroundMark x1="71849" y1="4265" x2="71849" y2="4265"/>
                              <a14:foregroundMark x1="73529" y1="948" x2="73529" y2="9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76693" y="1005228"/>
                  <a:ext cx="417081" cy="3697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Temperature icon good sunny weather symbol Vector Image">
                  <a:extLst>
                    <a:ext uri="{FF2B5EF4-FFF2-40B4-BE49-F238E27FC236}">
                      <a16:creationId xmlns:a16="http://schemas.microsoft.com/office/drawing/2014/main" id="{BD68F983-DA94-4074-ACA8-FDB53CAEFB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191" t="15711" r="15279" b="23307"/>
                <a:stretch/>
              </p:blipFill>
              <p:spPr bwMode="auto">
                <a:xfrm>
                  <a:off x="6972319" y="991568"/>
                  <a:ext cx="407152" cy="3970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E62E8E-BE85-4572-B621-63D941DCFB9D}"/>
                  </a:ext>
                </a:extLst>
              </p:cNvPr>
              <p:cNvSpPr txBox="1"/>
              <p:nvPr/>
            </p:nvSpPr>
            <p:spPr>
              <a:xfrm>
                <a:off x="4723047" y="1501869"/>
                <a:ext cx="1249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More income, less diabetes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D815FB-EBF7-49F3-978C-69BF4C16E47C}"/>
                  </a:ext>
                </a:extLst>
              </p:cNvPr>
              <p:cNvSpPr txBox="1"/>
              <p:nvPr/>
            </p:nvSpPr>
            <p:spPr>
              <a:xfrm>
                <a:off x="5708972" y="1501869"/>
                <a:ext cx="1249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Higher living costs, less diabetes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095A91-6671-4026-A2EC-8DAF3F8FB122}"/>
                  </a:ext>
                </a:extLst>
              </p:cNvPr>
              <p:cNvSpPr txBox="1"/>
              <p:nvPr/>
            </p:nvSpPr>
            <p:spPr>
              <a:xfrm>
                <a:off x="6801531" y="1501869"/>
                <a:ext cx="1249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Milder Spring temperatures, less diabetes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1E442B-4CA2-4CCF-AAC0-683C71912BD1}"/>
                </a:ext>
              </a:extLst>
            </p:cNvPr>
            <p:cNvSpPr/>
            <p:nvPr/>
          </p:nvSpPr>
          <p:spPr>
            <a:xfrm>
              <a:off x="4130953" y="850438"/>
              <a:ext cx="3589424" cy="1693260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02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54896E-4448-4572-B065-D8E14B155F5E}"/>
              </a:ext>
            </a:extLst>
          </p:cNvPr>
          <p:cNvSpPr/>
          <p:nvPr/>
        </p:nvSpPr>
        <p:spPr>
          <a:xfrm>
            <a:off x="12032" y="318716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5F450A-4D41-47B8-A9EE-F451A75299F6}"/>
              </a:ext>
            </a:extLst>
          </p:cNvPr>
          <p:cNvSpPr/>
          <p:nvPr/>
        </p:nvSpPr>
        <p:spPr>
          <a:xfrm>
            <a:off x="12032" y="12030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8776516" y="4925257"/>
            <a:ext cx="309300" cy="2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7D206-53ED-44C5-AE4D-550136B00E6A}"/>
              </a:ext>
            </a:extLst>
          </p:cNvPr>
          <p:cNvSpPr/>
          <p:nvPr/>
        </p:nvSpPr>
        <p:spPr>
          <a:xfrm>
            <a:off x="7645400" y="3187700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001F49-CE52-41D3-A15B-AD1F924B4807}"/>
              </a:ext>
            </a:extLst>
          </p:cNvPr>
          <p:cNvSpPr/>
          <p:nvPr/>
        </p:nvSpPr>
        <p:spPr>
          <a:xfrm>
            <a:off x="7645400" y="3502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3D66AB-2343-4FC5-A58E-A10588E5714F}"/>
              </a:ext>
            </a:extLst>
          </p:cNvPr>
          <p:cNvGrpSpPr/>
          <p:nvPr/>
        </p:nvGrpSpPr>
        <p:grpSpPr>
          <a:xfrm>
            <a:off x="367912" y="221294"/>
            <a:ext cx="4260543" cy="2504059"/>
            <a:chOff x="734935" y="597232"/>
            <a:chExt cx="4364903" cy="2435482"/>
          </a:xfrm>
        </p:grpSpPr>
        <p:sp>
          <p:nvSpPr>
            <p:cNvPr id="13" name="Google Shape;516;p34">
              <a:extLst>
                <a:ext uri="{FF2B5EF4-FFF2-40B4-BE49-F238E27FC236}">
                  <a16:creationId xmlns:a16="http://schemas.microsoft.com/office/drawing/2014/main" id="{5B40B0A0-983D-4D54-B82C-19840E5C643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379738" y="1711905"/>
              <a:ext cx="2435482" cy="206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1pPr>
              <a:lvl2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2pPr>
              <a:lvl3pPr marL="1371600" marR="0" lvl="2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3pPr>
              <a:lvl4pPr marL="1828800" marR="0" lvl="3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4pPr>
              <a:lvl5pPr marL="2286000" marR="0" lvl="4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5pPr>
              <a:lvl6pPr marL="2743200" marR="0" lvl="5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6pPr>
              <a:lvl7pPr marL="3200400" marR="0" lvl="6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7pPr>
              <a:lvl8pPr marL="3657600" marR="0" lvl="7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8pPr>
              <a:lvl9pPr marL="4114800" marR="0" lvl="8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9pPr>
            </a:lstStyle>
            <a:p>
              <a:pPr marL="0" indent="0" algn="ctr">
                <a:buFont typeface="Red Hat Text"/>
                <a:buNone/>
              </a:pPr>
              <a:r>
                <a:rPr lang="en-US" sz="1800" b="1" dirty="0"/>
                <a:t>DIABETES LEVEL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F39156-5162-4304-9EB1-53D03A2DB413}"/>
                </a:ext>
              </a:extLst>
            </p:cNvPr>
            <p:cNvGrpSpPr/>
            <p:nvPr/>
          </p:nvGrpSpPr>
          <p:grpSpPr>
            <a:xfrm>
              <a:off x="1151832" y="607925"/>
              <a:ext cx="3948006" cy="2347867"/>
              <a:chOff x="1151832" y="607925"/>
              <a:chExt cx="3948006" cy="234786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98D730D-DB63-4710-A471-3D4C33DBD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1832" y="607925"/>
                <a:ext cx="3948006" cy="2347867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39882DA-F002-4324-AACE-D67238F67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9935" y="2303994"/>
                <a:ext cx="672521" cy="496229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AD74D3-5F2A-4582-A386-8A78DEB31167}"/>
              </a:ext>
            </a:extLst>
          </p:cNvPr>
          <p:cNvGrpSpPr/>
          <p:nvPr/>
        </p:nvGrpSpPr>
        <p:grpSpPr>
          <a:xfrm>
            <a:off x="436495" y="2608411"/>
            <a:ext cx="4169376" cy="2475558"/>
            <a:chOff x="4657403" y="458704"/>
            <a:chExt cx="4388352" cy="24347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AEF22F-6883-433F-8996-7656D3A45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2123" y="458704"/>
              <a:ext cx="3963632" cy="2381443"/>
            </a:xfrm>
            <a:prstGeom prst="rect">
              <a:avLst/>
            </a:prstGeom>
          </p:spPr>
        </p:pic>
        <p:sp>
          <p:nvSpPr>
            <p:cNvPr id="19" name="Google Shape;516;p34">
              <a:extLst>
                <a:ext uri="{FF2B5EF4-FFF2-40B4-BE49-F238E27FC236}">
                  <a16:creationId xmlns:a16="http://schemas.microsoft.com/office/drawing/2014/main" id="{E0E6F80F-F8C4-4E6E-B2E4-D95B3493B41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563488" y="1590165"/>
              <a:ext cx="2397253" cy="209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1pPr>
              <a:lvl2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2pPr>
              <a:lvl3pPr marL="1371600" marR="0" lvl="2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3pPr>
              <a:lvl4pPr marL="1828800" marR="0" lvl="3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4pPr>
              <a:lvl5pPr marL="2286000" marR="0" lvl="4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5pPr>
              <a:lvl6pPr marL="2743200" marR="0" lvl="5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6pPr>
              <a:lvl7pPr marL="3200400" marR="0" lvl="6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7pPr>
              <a:lvl8pPr marL="3657600" marR="0" lvl="7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8pPr>
              <a:lvl9pPr marL="4114800" marR="0" lvl="8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9pPr>
            </a:lstStyle>
            <a:p>
              <a:pPr marL="0" indent="0" algn="ctr">
                <a:buFont typeface="Red Hat Text"/>
                <a:buNone/>
              </a:pPr>
              <a:r>
                <a:rPr lang="en-US" sz="1800" b="1" dirty="0"/>
                <a:t>PER CAPITA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162AF7-EB0B-41D6-8CB8-5C7AEEA6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2842" y="2285147"/>
              <a:ext cx="1044711" cy="42306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311751E-FFCF-4549-8C7C-0A39CA29A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396" y="431853"/>
            <a:ext cx="3720387" cy="1844518"/>
          </a:xfrm>
          <a:prstGeom prst="rect">
            <a:avLst/>
          </a:prstGeom>
        </p:spPr>
      </p:pic>
      <p:sp>
        <p:nvSpPr>
          <p:cNvPr id="21" name="Google Shape;428;p27">
            <a:extLst>
              <a:ext uri="{FF2B5EF4-FFF2-40B4-BE49-F238E27FC236}">
                <a16:creationId xmlns:a16="http://schemas.microsoft.com/office/drawing/2014/main" id="{8155EC1A-8BA5-470D-B00A-DC59D127D114}"/>
              </a:ext>
            </a:extLst>
          </p:cNvPr>
          <p:cNvSpPr txBox="1">
            <a:spLocks/>
          </p:cNvSpPr>
          <p:nvPr/>
        </p:nvSpPr>
        <p:spPr>
          <a:xfrm>
            <a:off x="4788831" y="200360"/>
            <a:ext cx="3646597" cy="455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56051A"/>
                </a:solidFill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Red Hat Text"/>
                <a:sym typeface="Red Hat Text"/>
              </a:rPr>
              <a:t>PER CAPITA INCOME VS MEDIAN AGE</a:t>
            </a:r>
            <a:endParaRPr lang="en" sz="1600" dirty="0">
              <a:solidFill>
                <a:schemeClr val="dk1"/>
              </a:solidFill>
              <a:latin typeface="Red Hat Text"/>
              <a:sym typeface="Red Hat Tex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215BD2-39DC-49D7-B95A-4746847DE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987" y="2931351"/>
            <a:ext cx="1266861" cy="17179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F6C0A-6562-4EBF-8F3B-A78EFE9967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620" y="3050826"/>
            <a:ext cx="2670458" cy="15124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6" name="Google Shape;428;p27">
            <a:extLst>
              <a:ext uri="{FF2B5EF4-FFF2-40B4-BE49-F238E27FC236}">
                <a16:creationId xmlns:a16="http://schemas.microsoft.com/office/drawing/2014/main" id="{0DD3760B-DAA9-43E7-ADC9-C9D380C58B93}"/>
              </a:ext>
            </a:extLst>
          </p:cNvPr>
          <p:cNvSpPr txBox="1">
            <a:spLocks/>
          </p:cNvSpPr>
          <p:nvPr/>
        </p:nvSpPr>
        <p:spPr>
          <a:xfrm>
            <a:off x="4810425" y="2448215"/>
            <a:ext cx="3720387" cy="455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56051A"/>
                </a:solidFill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Red Hat Text"/>
                <a:sym typeface="Red Hat Text"/>
              </a:rPr>
              <a:t>LATITIDE</a:t>
            </a:r>
            <a:endParaRPr lang="en" sz="1600" dirty="0">
              <a:solidFill>
                <a:schemeClr val="dk1"/>
              </a:solidFill>
              <a:latin typeface="Red Hat Text"/>
              <a:sym typeface="Red Hat Text"/>
            </a:endParaRPr>
          </a:p>
        </p:txBody>
      </p:sp>
    </p:spTree>
    <p:extLst>
      <p:ext uri="{BB962C8B-B14F-4D97-AF65-F5344CB8AC3E}">
        <p14:creationId xmlns:p14="http://schemas.microsoft.com/office/powerpoint/2010/main" val="260217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04032B-3E8C-42B3-8084-A898CB2BCFE5}"/>
              </a:ext>
            </a:extLst>
          </p:cNvPr>
          <p:cNvSpPr/>
          <p:nvPr/>
        </p:nvSpPr>
        <p:spPr>
          <a:xfrm>
            <a:off x="12032" y="3187162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8776516" y="4925257"/>
            <a:ext cx="309300" cy="2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Google Shape;308;p14">
            <a:extLst>
              <a:ext uri="{FF2B5EF4-FFF2-40B4-BE49-F238E27FC236}">
                <a16:creationId xmlns:a16="http://schemas.microsoft.com/office/drawing/2014/main" id="{C8436071-CBAD-4684-8420-324E84B101C0}"/>
              </a:ext>
            </a:extLst>
          </p:cNvPr>
          <p:cNvSpPr txBox="1">
            <a:spLocks/>
          </p:cNvSpPr>
          <p:nvPr/>
        </p:nvSpPr>
        <p:spPr>
          <a:xfrm>
            <a:off x="2319150" y="-309032"/>
            <a:ext cx="45057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algn="ctr"/>
            <a:r>
              <a:rPr lang="en-US" sz="3200" b="0" dirty="0">
                <a:solidFill>
                  <a:srgbClr val="56051A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RECOMMENDATIONS</a:t>
            </a:r>
            <a:endParaRPr lang="en-US" sz="8000" b="0" dirty="0">
              <a:solidFill>
                <a:srgbClr val="56051A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F556F-B318-4EAC-8DE1-51B7B8C00B30}"/>
              </a:ext>
            </a:extLst>
          </p:cNvPr>
          <p:cNvSpPr/>
          <p:nvPr/>
        </p:nvSpPr>
        <p:spPr>
          <a:xfrm>
            <a:off x="7645400" y="3187749"/>
            <a:ext cx="1498600" cy="195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DDD848-5ABA-45D4-9F69-F99722AA3FD0}"/>
              </a:ext>
            </a:extLst>
          </p:cNvPr>
          <p:cNvGrpSpPr/>
          <p:nvPr/>
        </p:nvGrpSpPr>
        <p:grpSpPr>
          <a:xfrm>
            <a:off x="1374971" y="1394138"/>
            <a:ext cx="1736948" cy="1930038"/>
            <a:chOff x="1725548" y="1394138"/>
            <a:chExt cx="1736948" cy="1930038"/>
          </a:xfrm>
        </p:grpSpPr>
        <p:pic>
          <p:nvPicPr>
            <p:cNvPr id="1036" name="Picture 12" descr="Classification Icons - Download Free Vector Icons | Noun Project">
              <a:extLst>
                <a:ext uri="{FF2B5EF4-FFF2-40B4-BE49-F238E27FC236}">
                  <a16:creationId xmlns:a16="http://schemas.microsoft.com/office/drawing/2014/main" id="{776A42A9-B83C-4148-9F8C-B75089DE0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810" y="1394138"/>
              <a:ext cx="592425" cy="59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Google Shape;309;p14">
              <a:extLst>
                <a:ext uri="{FF2B5EF4-FFF2-40B4-BE49-F238E27FC236}">
                  <a16:creationId xmlns:a16="http://schemas.microsoft.com/office/drawing/2014/main" id="{144118F7-D449-452F-BBA7-769095727B41}"/>
                </a:ext>
              </a:extLst>
            </p:cNvPr>
            <p:cNvSpPr txBox="1">
              <a:spLocks/>
            </p:cNvSpPr>
            <p:nvPr/>
          </p:nvSpPr>
          <p:spPr>
            <a:xfrm>
              <a:off x="1725548" y="2011332"/>
              <a:ext cx="1736948" cy="1312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1pPr>
              <a:lvl2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2pPr>
              <a:lvl3pPr marL="1371600" marR="0" lvl="2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3pPr>
              <a:lvl4pPr marL="1828800" marR="0" lvl="3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4pPr>
              <a:lvl5pPr marL="2286000" marR="0" lvl="4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5pPr>
              <a:lvl6pPr marL="2743200" marR="0" lvl="5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6pPr>
              <a:lvl7pPr marL="3200400" marR="0" lvl="6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7pPr>
              <a:lvl8pPr marL="3657600" marR="0" lvl="7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8pPr>
              <a:lvl9pPr marL="4114800" marR="0" lvl="8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2">
                      <a:lumMod val="1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Use the Machine Learning classification model to identify the level of diabetes of your store’s location</a:t>
              </a:r>
            </a:p>
            <a:p>
              <a:pPr marL="285750" indent="-285750" algn="ctr"/>
              <a:endParaRPr lang="en-US" sz="1800" dirty="0">
                <a:solidFill>
                  <a:schemeClr val="tx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0ED358-B1AA-4A1E-9211-8CF604483963}"/>
              </a:ext>
            </a:extLst>
          </p:cNvPr>
          <p:cNvGrpSpPr/>
          <p:nvPr/>
        </p:nvGrpSpPr>
        <p:grpSpPr>
          <a:xfrm>
            <a:off x="3376469" y="1394138"/>
            <a:ext cx="1736948" cy="1569055"/>
            <a:chOff x="3701577" y="1394138"/>
            <a:chExt cx="1736948" cy="1569055"/>
          </a:xfrm>
        </p:grpSpPr>
        <p:pic>
          <p:nvPicPr>
            <p:cNvPr id="1030" name="Picture 6" descr="Love On Our Seid | Wedding Registry">
              <a:extLst>
                <a:ext uri="{FF2B5EF4-FFF2-40B4-BE49-F238E27FC236}">
                  <a16:creationId xmlns:a16="http://schemas.microsoft.com/office/drawing/2014/main" id="{C3851048-4DC4-4DF0-9EC6-C723B4873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631" y="1394138"/>
              <a:ext cx="617194" cy="61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309;p14">
              <a:extLst>
                <a:ext uri="{FF2B5EF4-FFF2-40B4-BE49-F238E27FC236}">
                  <a16:creationId xmlns:a16="http://schemas.microsoft.com/office/drawing/2014/main" id="{67D0FE87-9353-41B0-974C-A7DE8DA197C7}"/>
                </a:ext>
              </a:extLst>
            </p:cNvPr>
            <p:cNvSpPr txBox="1">
              <a:spLocks/>
            </p:cNvSpPr>
            <p:nvPr/>
          </p:nvSpPr>
          <p:spPr>
            <a:xfrm>
              <a:off x="3701577" y="2011332"/>
              <a:ext cx="1736948" cy="95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1pPr>
              <a:lvl2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2pPr>
              <a:lvl3pPr marL="1371600" marR="0" lvl="2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3pPr>
              <a:lvl4pPr marL="1828800" marR="0" lvl="3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4pPr>
              <a:lvl5pPr marL="2286000" marR="0" lvl="4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5pPr>
              <a:lvl6pPr marL="2743200" marR="0" lvl="5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6pPr>
              <a:lvl7pPr marL="3200400" marR="0" lvl="6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7pPr>
              <a:lvl8pPr marL="3657600" marR="0" lvl="7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8pPr>
              <a:lvl9pPr marL="4114800" marR="0" lvl="8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2">
                      <a:lumMod val="1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Carry affordable diabetic friendly items in stock in counties with High levels of diabetes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6ADE0-500A-437C-A501-165AD275F3D0}"/>
              </a:ext>
            </a:extLst>
          </p:cNvPr>
          <p:cNvGrpSpPr/>
          <p:nvPr/>
        </p:nvGrpSpPr>
        <p:grpSpPr>
          <a:xfrm>
            <a:off x="5377967" y="1394138"/>
            <a:ext cx="2204178" cy="1569055"/>
            <a:chOff x="5633763" y="1394138"/>
            <a:chExt cx="2204178" cy="1569055"/>
          </a:xfrm>
        </p:grpSpPr>
        <p:pic>
          <p:nvPicPr>
            <p:cNvPr id="1032" name="Picture 8" descr="Star brand label icon outline style Royalty Free Vector">
              <a:extLst>
                <a:ext uri="{FF2B5EF4-FFF2-40B4-BE49-F238E27FC236}">
                  <a16:creationId xmlns:a16="http://schemas.microsoft.com/office/drawing/2014/main" id="{E9C70916-A561-484C-A04C-E71A29A927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90"/>
            <a:stretch/>
          </p:blipFill>
          <p:spPr bwMode="auto">
            <a:xfrm>
              <a:off x="6417664" y="1394138"/>
              <a:ext cx="636376" cy="61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309;p14">
              <a:extLst>
                <a:ext uri="{FF2B5EF4-FFF2-40B4-BE49-F238E27FC236}">
                  <a16:creationId xmlns:a16="http://schemas.microsoft.com/office/drawing/2014/main" id="{0EB0E32D-1395-41F5-9C77-387230860278}"/>
                </a:ext>
              </a:extLst>
            </p:cNvPr>
            <p:cNvSpPr txBox="1">
              <a:spLocks/>
            </p:cNvSpPr>
            <p:nvPr/>
          </p:nvSpPr>
          <p:spPr>
            <a:xfrm>
              <a:off x="5633763" y="2011332"/>
              <a:ext cx="2204178" cy="95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1pPr>
              <a:lvl2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2pPr>
              <a:lvl3pPr marL="1371600" marR="0" lvl="2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Red Hat Text"/>
                <a:buChar char="⦁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3pPr>
              <a:lvl4pPr marL="1828800" marR="0" lvl="3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4pPr>
              <a:lvl5pPr marL="2286000" marR="0" lvl="4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5pPr>
              <a:lvl6pPr marL="2743200" marR="0" lvl="5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6pPr>
              <a:lvl7pPr marL="3200400" marR="0" lvl="6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●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7pPr>
              <a:lvl8pPr marL="3657600" marR="0" lvl="7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○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8pPr>
              <a:lvl9pPr marL="4114800" marR="0" lvl="8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ed Hat Text"/>
                <a:buChar char="■"/>
                <a:defRPr sz="2000" b="0" i="0" u="none" strike="noStrike" cap="none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2">
                      <a:lumMod val="1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Invest in labeling diabetic-friendly items in counties with High levels of diabetes as more than 12% of the customers that walk in will be interested in that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53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15" name="Google Shape;515;p34"/>
          <p:cNvSpPr txBox="1">
            <a:spLocks noGrp="1"/>
          </p:cNvSpPr>
          <p:nvPr>
            <p:ph type="ctrTitle" idx="4294967295"/>
          </p:nvPr>
        </p:nvSpPr>
        <p:spPr>
          <a:xfrm>
            <a:off x="2747290" y="1460860"/>
            <a:ext cx="4872000" cy="122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 dirty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Thanks!</a:t>
            </a:r>
            <a:endParaRPr sz="9600" b="0" dirty="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1705484" y="1566670"/>
            <a:ext cx="864587" cy="798592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64480"/>
      </p:ext>
    </p:extLst>
  </p:cSld>
  <p:clrMapOvr>
    <a:masterClrMapping/>
  </p:clrMapOvr>
</p:sld>
</file>

<file path=ppt/theme/theme1.xml><?xml version="1.0" encoding="utf-8"?>
<a:theme xmlns:a="http://schemas.openxmlformats.org/drawingml/2006/main" name="Hume template">
  <a:themeElements>
    <a:clrScheme name="Custom 347">
      <a:dk1>
        <a:srgbClr val="56051A"/>
      </a:dk1>
      <a:lt1>
        <a:srgbClr val="FFFFFF"/>
      </a:lt1>
      <a:dk2>
        <a:srgbClr val="97A1A5"/>
      </a:dk2>
      <a:lt2>
        <a:srgbClr val="F0F0EE"/>
      </a:lt2>
      <a:accent1>
        <a:srgbClr val="981526"/>
      </a:accent1>
      <a:accent2>
        <a:srgbClr val="D04623"/>
      </a:accent2>
      <a:accent3>
        <a:srgbClr val="ED8227"/>
      </a:accent3>
      <a:accent4>
        <a:srgbClr val="FBC433"/>
      </a:accent4>
      <a:accent5>
        <a:srgbClr val="74C0B6"/>
      </a:accent5>
      <a:accent6>
        <a:srgbClr val="B6D5DE"/>
      </a:accent6>
      <a:hlink>
        <a:srgbClr val="98152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24011</TotalTime>
  <Words>413</Words>
  <Application>Microsoft Office PowerPoint</Application>
  <PresentationFormat>On-screen Show (16:9)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Zilla Slab SemiBold</vt:lpstr>
      <vt:lpstr>Microsoft Sans Serif</vt:lpstr>
      <vt:lpstr>Zilla Slab</vt:lpstr>
      <vt:lpstr>Arial</vt:lpstr>
      <vt:lpstr>Red Hat Text</vt:lpstr>
      <vt:lpstr>Calibri</vt:lpstr>
      <vt:lpstr>Hume template</vt:lpstr>
      <vt:lpstr>MACHINE LEARNING CLASSIFICATION MODEL</vt:lpstr>
      <vt:lpstr>PROJECT OBJECTIVE</vt:lpstr>
      <vt:lpstr>DIABETES IN THE UNITED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Francis Melissa Morales Aguilar</dc:creator>
  <cp:lastModifiedBy>Francis Melissa Morales Aguilar</cp:lastModifiedBy>
  <cp:revision>154</cp:revision>
  <dcterms:modified xsi:type="dcterms:W3CDTF">2020-07-17T06:00:05Z</dcterms:modified>
</cp:coreProperties>
</file>